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77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204700" cy="6870700"/>
  <p:notesSz cx="12204700" cy="68707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68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46575" y="3314065"/>
            <a:ext cx="4511548" cy="518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30705" y="3847592"/>
            <a:ext cx="8543290" cy="1717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0235" y="1580261"/>
            <a:ext cx="5309044" cy="4534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5420" y="1580261"/>
            <a:ext cx="5309044" cy="4534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466725"/>
            <a:ext cx="3705225" cy="95250"/>
          </a:xfrm>
          <a:custGeom>
            <a:avLst/>
            <a:gdLst/>
            <a:ahLst/>
            <a:cxnLst/>
            <a:rect l="l" t="t" r="r" b="b"/>
            <a:pathLst>
              <a:path w="3705225" h="95250">
                <a:moveTo>
                  <a:pt x="3705225" y="0"/>
                </a:moveTo>
                <a:lnTo>
                  <a:pt x="0" y="0"/>
                </a:lnTo>
                <a:lnTo>
                  <a:pt x="0" y="95250"/>
                </a:lnTo>
                <a:lnTo>
                  <a:pt x="3705225" y="95250"/>
                </a:lnTo>
                <a:lnTo>
                  <a:pt x="3705225" y="0"/>
                </a:lnTo>
                <a:close/>
              </a:path>
            </a:pathLst>
          </a:custGeom>
          <a:solidFill>
            <a:srgbClr val="4652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048625" y="466725"/>
            <a:ext cx="3705225" cy="95250"/>
          </a:xfrm>
          <a:custGeom>
            <a:avLst/>
            <a:gdLst/>
            <a:ahLst/>
            <a:cxnLst/>
            <a:rect l="l" t="t" r="r" b="b"/>
            <a:pathLst>
              <a:path w="3705225" h="95250">
                <a:moveTo>
                  <a:pt x="3705225" y="0"/>
                </a:moveTo>
                <a:lnTo>
                  <a:pt x="0" y="0"/>
                </a:lnTo>
                <a:lnTo>
                  <a:pt x="0" y="95250"/>
                </a:lnTo>
                <a:lnTo>
                  <a:pt x="3705225" y="95250"/>
                </a:lnTo>
                <a:lnTo>
                  <a:pt x="3705225" y="0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248150" y="466725"/>
            <a:ext cx="3705225" cy="95250"/>
          </a:xfrm>
          <a:custGeom>
            <a:avLst/>
            <a:gdLst/>
            <a:ahLst/>
            <a:cxnLst/>
            <a:rect l="l" t="t" r="r" b="b"/>
            <a:pathLst>
              <a:path w="3705225" h="95250">
                <a:moveTo>
                  <a:pt x="3705225" y="0"/>
                </a:moveTo>
                <a:lnTo>
                  <a:pt x="0" y="0"/>
                </a:lnTo>
                <a:lnTo>
                  <a:pt x="0" y="95250"/>
                </a:lnTo>
                <a:lnTo>
                  <a:pt x="3705225" y="95250"/>
                </a:lnTo>
                <a:lnTo>
                  <a:pt x="3705225" y="0"/>
                </a:lnTo>
                <a:close/>
              </a:path>
            </a:pathLst>
          </a:custGeom>
          <a:solidFill>
            <a:srgbClr val="CF5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5480" y="1323276"/>
            <a:ext cx="10873739" cy="517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8000" y="2105025"/>
            <a:ext cx="11188700" cy="3886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9598" y="6389751"/>
            <a:ext cx="3905504" cy="343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0235" y="6389751"/>
            <a:ext cx="2807081" cy="343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7384" y="6389751"/>
            <a:ext cx="2807081" cy="343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525" y="9524"/>
            <a:ext cx="12192000" cy="6858000"/>
            <a:chOff x="9525" y="9524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19050" y="9524"/>
              <a:ext cx="12182475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525" y="9524"/>
              <a:ext cx="12182475" cy="37623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049655" y="1195958"/>
            <a:ext cx="8408670" cy="583493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60"/>
              </a:spcBef>
            </a:pPr>
            <a:r>
              <a:rPr sz="3950" spc="-465" dirty="0">
                <a:solidFill>
                  <a:srgbClr val="006FC0"/>
                </a:solidFill>
                <a:latin typeface="Arial"/>
                <a:cs typeface="Arial"/>
              </a:rPr>
              <a:t>LA </a:t>
            </a:r>
            <a:r>
              <a:rPr sz="3950" spc="-430" dirty="0">
                <a:solidFill>
                  <a:srgbClr val="006FC0"/>
                </a:solidFill>
                <a:latin typeface="Arial"/>
                <a:cs typeface="Arial"/>
              </a:rPr>
              <a:t>VALUTAZIONE </a:t>
            </a:r>
            <a:r>
              <a:rPr sz="3950" spc="-455" dirty="0">
                <a:solidFill>
                  <a:srgbClr val="006FC0"/>
                </a:solidFill>
                <a:latin typeface="Arial"/>
                <a:cs typeface="Arial"/>
              </a:rPr>
              <a:t>DEGLI </a:t>
            </a:r>
            <a:r>
              <a:rPr sz="3950" spc="-490" dirty="0">
                <a:solidFill>
                  <a:srgbClr val="006FC0"/>
                </a:solidFill>
                <a:latin typeface="Arial"/>
                <a:cs typeface="Arial"/>
              </a:rPr>
              <a:t>APPRENDIMENTI</a:t>
            </a:r>
            <a:endParaRPr sz="395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9655" y="2536761"/>
            <a:ext cx="6032500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-225" dirty="0">
                <a:solidFill>
                  <a:srgbClr val="00AFEF"/>
                </a:solidFill>
                <a:latin typeface="Arial"/>
                <a:cs typeface="Arial"/>
              </a:rPr>
              <a:t>EXCURSUS </a:t>
            </a:r>
            <a:r>
              <a:rPr sz="1550" spc="-120" dirty="0">
                <a:solidFill>
                  <a:srgbClr val="00AFEF"/>
                </a:solidFill>
                <a:latin typeface="Arial"/>
                <a:cs typeface="Arial"/>
              </a:rPr>
              <a:t>NORMATIVO </a:t>
            </a:r>
            <a:r>
              <a:rPr sz="1550" spc="-345" dirty="0">
                <a:solidFill>
                  <a:srgbClr val="00AFEF"/>
                </a:solidFill>
                <a:latin typeface="Arial"/>
                <a:cs typeface="Arial"/>
              </a:rPr>
              <a:t>E </a:t>
            </a:r>
            <a:r>
              <a:rPr sz="1550" spc="-195" dirty="0">
                <a:solidFill>
                  <a:srgbClr val="00AFEF"/>
                </a:solidFill>
                <a:latin typeface="Arial"/>
                <a:cs typeface="Arial"/>
              </a:rPr>
              <a:t>PROPOSTE </a:t>
            </a:r>
            <a:r>
              <a:rPr sz="1550" spc="-200" dirty="0">
                <a:solidFill>
                  <a:srgbClr val="00AFEF"/>
                </a:solidFill>
                <a:latin typeface="Arial"/>
                <a:cs typeface="Arial"/>
              </a:rPr>
              <a:t>OPERATIVE </a:t>
            </a:r>
            <a:r>
              <a:rPr sz="1550" spc="-65" dirty="0">
                <a:solidFill>
                  <a:srgbClr val="00AFEF"/>
                </a:solidFill>
                <a:latin typeface="Arial"/>
                <a:cs typeface="Arial"/>
              </a:rPr>
              <a:t>IN </a:t>
            </a:r>
            <a:r>
              <a:rPr sz="1550" spc="-190" dirty="0">
                <a:solidFill>
                  <a:srgbClr val="00AFEF"/>
                </a:solidFill>
                <a:latin typeface="Arial"/>
                <a:cs typeface="Arial"/>
              </a:rPr>
              <a:t>TEMPO </a:t>
            </a:r>
            <a:r>
              <a:rPr sz="1550" spc="-120" dirty="0">
                <a:solidFill>
                  <a:srgbClr val="00AFEF"/>
                </a:solidFill>
                <a:latin typeface="Arial"/>
                <a:cs typeface="Arial"/>
              </a:rPr>
              <a:t>DI</a:t>
            </a:r>
            <a:r>
              <a:rPr sz="1550" spc="-90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1550" spc="-55" dirty="0">
                <a:solidFill>
                  <a:srgbClr val="00AFEF"/>
                </a:solidFill>
                <a:latin typeface="Arial"/>
                <a:cs typeface="Arial"/>
              </a:rPr>
              <a:t>COVID19</a:t>
            </a:r>
            <a:endParaRPr sz="155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9050" y="6460265"/>
            <a:ext cx="6315075" cy="457200"/>
            <a:chOff x="19050" y="6419850"/>
            <a:chExt cx="6315075" cy="457200"/>
          </a:xfrm>
        </p:grpSpPr>
        <p:sp>
          <p:nvSpPr>
            <p:cNvPr id="8" name="object 8"/>
            <p:cNvSpPr/>
            <p:nvPr/>
          </p:nvSpPr>
          <p:spPr>
            <a:xfrm>
              <a:off x="28575" y="6429375"/>
              <a:ext cx="6296025" cy="438150"/>
            </a:xfrm>
            <a:custGeom>
              <a:avLst/>
              <a:gdLst/>
              <a:ahLst/>
              <a:cxnLst/>
              <a:rect l="l" t="t" r="r" b="b"/>
              <a:pathLst>
                <a:path w="6296025" h="438150">
                  <a:moveTo>
                    <a:pt x="6119749" y="0"/>
                  </a:moveTo>
                  <a:lnTo>
                    <a:pt x="0" y="0"/>
                  </a:lnTo>
                  <a:lnTo>
                    <a:pt x="0" y="438146"/>
                  </a:lnTo>
                  <a:lnTo>
                    <a:pt x="6296025" y="438146"/>
                  </a:lnTo>
                  <a:lnTo>
                    <a:pt x="6296025" y="176225"/>
                  </a:lnTo>
                  <a:lnTo>
                    <a:pt x="6119749" y="0"/>
                  </a:lnTo>
                  <a:close/>
                </a:path>
              </a:pathLst>
            </a:custGeom>
            <a:solidFill>
              <a:srgbClr val="CF524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28575" y="6429375"/>
              <a:ext cx="6296025" cy="438150"/>
            </a:xfrm>
            <a:custGeom>
              <a:avLst/>
              <a:gdLst/>
              <a:ahLst/>
              <a:cxnLst/>
              <a:rect l="l" t="t" r="r" b="b"/>
              <a:pathLst>
                <a:path w="6296025" h="438150">
                  <a:moveTo>
                    <a:pt x="0" y="0"/>
                  </a:moveTo>
                  <a:lnTo>
                    <a:pt x="6119749" y="0"/>
                  </a:lnTo>
                  <a:lnTo>
                    <a:pt x="6296025" y="176225"/>
                  </a:lnTo>
                  <a:lnTo>
                    <a:pt x="6296025" y="438146"/>
                  </a:lnTo>
                </a:path>
                <a:path w="6296025" h="438150">
                  <a:moveTo>
                    <a:pt x="0" y="43814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973A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42264" y="6517005"/>
            <a:ext cx="5226685" cy="348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35" dirty="0">
                <a:solidFill>
                  <a:srgbClr val="FFFFFF"/>
                </a:solidFill>
                <a:latin typeface="Arial"/>
                <a:cs typeface="Arial"/>
              </a:rPr>
              <a:t>Giampaolo </a:t>
            </a:r>
            <a:r>
              <a:rPr sz="1050" spc="-65" dirty="0">
                <a:solidFill>
                  <a:srgbClr val="FFFFFF"/>
                </a:solidFill>
                <a:latin typeface="Arial"/>
                <a:cs typeface="Arial"/>
              </a:rPr>
              <a:t>Squarcina </a:t>
            </a:r>
            <a:r>
              <a:rPr sz="1050" spc="-6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1050" spc="-45" dirty="0">
                <a:solidFill>
                  <a:srgbClr val="FFFFFF"/>
                </a:solidFill>
                <a:latin typeface="Arial"/>
                <a:cs typeface="Arial"/>
              </a:rPr>
              <a:t>Dirigente </a:t>
            </a:r>
            <a:r>
              <a:rPr sz="1050" spc="-75" dirty="0">
                <a:solidFill>
                  <a:srgbClr val="FFFFFF"/>
                </a:solidFill>
                <a:latin typeface="Arial"/>
                <a:cs typeface="Arial"/>
              </a:rPr>
              <a:t>scolastico </a:t>
            </a:r>
            <a:r>
              <a:rPr sz="1050" spc="-70" dirty="0">
                <a:solidFill>
                  <a:srgbClr val="FFFFFF"/>
                </a:solidFill>
                <a:latin typeface="Arial"/>
                <a:cs typeface="Arial"/>
              </a:rPr>
              <a:t>I. </a:t>
            </a:r>
            <a:r>
              <a:rPr sz="1050" spc="-114" dirty="0">
                <a:solidFill>
                  <a:srgbClr val="FFFFFF"/>
                </a:solidFill>
                <a:latin typeface="Arial"/>
                <a:cs typeface="Arial"/>
              </a:rPr>
              <a:t>C. </a:t>
            </a:r>
            <a:r>
              <a:rPr sz="1050" spc="-35" dirty="0">
                <a:solidFill>
                  <a:srgbClr val="FFFFFF"/>
                </a:solidFill>
                <a:latin typeface="Arial"/>
                <a:cs typeface="Arial"/>
              </a:rPr>
              <a:t>Parri-Vian </a:t>
            </a: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050" spc="-75" dirty="0">
                <a:solidFill>
                  <a:srgbClr val="FFFFFF"/>
                </a:solidFill>
                <a:latin typeface="Arial"/>
                <a:cs typeface="Arial"/>
              </a:rPr>
              <a:t>Torino</a:t>
            </a:r>
            <a:endParaRPr lang="it-IT" sz="1050" spc="-7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050" spc="-75" dirty="0" err="1">
                <a:solidFill>
                  <a:srgbClr val="FFFFFF"/>
                </a:solidFill>
                <a:latin typeface="Arial"/>
                <a:cs typeface="Arial"/>
              </a:rPr>
              <a:t>rCristina</a:t>
            </a:r>
            <a:r>
              <a:rPr lang="it-IT" sz="1050" spc="-75" dirty="0">
                <a:solidFill>
                  <a:srgbClr val="FFFFFF"/>
                </a:solidFill>
                <a:latin typeface="Arial"/>
                <a:cs typeface="Arial"/>
              </a:rPr>
              <a:t> Reinero – Dirigente I.I.S. Galileo Ferraris di Settimo Torinese per la parte relativa agli I.P.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3400" y="2095500"/>
            <a:ext cx="11172825" cy="3905250"/>
            <a:chOff x="533400" y="2095500"/>
            <a:chExt cx="11172825" cy="3905250"/>
          </a:xfrm>
        </p:grpSpPr>
        <p:sp>
          <p:nvSpPr>
            <p:cNvPr id="3" name="object 3"/>
            <p:cNvSpPr/>
            <p:nvPr/>
          </p:nvSpPr>
          <p:spPr>
            <a:xfrm>
              <a:off x="542925" y="2105025"/>
              <a:ext cx="11153775" cy="3886200"/>
            </a:xfrm>
            <a:custGeom>
              <a:avLst/>
              <a:gdLst/>
              <a:ahLst/>
              <a:cxnLst/>
              <a:rect l="l" t="t" r="r" b="b"/>
              <a:pathLst>
                <a:path w="11153775" h="3886200">
                  <a:moveTo>
                    <a:pt x="11153775" y="0"/>
                  </a:moveTo>
                  <a:lnTo>
                    <a:pt x="0" y="0"/>
                  </a:lnTo>
                  <a:lnTo>
                    <a:pt x="0" y="3886200"/>
                  </a:lnTo>
                  <a:lnTo>
                    <a:pt x="11153775" y="3886200"/>
                  </a:lnTo>
                  <a:lnTo>
                    <a:pt x="11153775" y="0"/>
                  </a:lnTo>
                  <a:close/>
                </a:path>
              </a:pathLst>
            </a:custGeom>
            <a:solidFill>
              <a:srgbClr val="CF52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2925" y="2105025"/>
              <a:ext cx="11153775" cy="3886200"/>
            </a:xfrm>
            <a:custGeom>
              <a:avLst/>
              <a:gdLst/>
              <a:ahLst/>
              <a:cxnLst/>
              <a:rect l="l" t="t" r="r" b="b"/>
              <a:pathLst>
                <a:path w="11153775" h="3886200">
                  <a:moveTo>
                    <a:pt x="0" y="3886200"/>
                  </a:moveTo>
                  <a:lnTo>
                    <a:pt x="11153775" y="3886200"/>
                  </a:lnTo>
                  <a:lnTo>
                    <a:pt x="11153775" y="0"/>
                  </a:lnTo>
                  <a:lnTo>
                    <a:pt x="0" y="0"/>
                  </a:lnTo>
                  <a:lnTo>
                    <a:pt x="0" y="3886200"/>
                  </a:lnTo>
                  <a:close/>
                </a:path>
              </a:pathLst>
            </a:custGeom>
            <a:ln w="19050">
              <a:solidFill>
                <a:srgbClr val="973A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65480" y="1323276"/>
            <a:ext cx="8806815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350" dirty="0"/>
              <a:t>LA </a:t>
            </a:r>
            <a:r>
              <a:rPr spc="-260" dirty="0"/>
              <a:t>NOTA </a:t>
            </a:r>
            <a:r>
              <a:rPr spc="-420" dirty="0"/>
              <a:t>BRUSCHI </a:t>
            </a:r>
            <a:r>
              <a:rPr spc="-395" dirty="0"/>
              <a:t>(PROT. </a:t>
            </a:r>
            <a:r>
              <a:rPr spc="10" dirty="0"/>
              <a:t>388 </a:t>
            </a:r>
            <a:r>
              <a:rPr spc="-540" dirty="0"/>
              <a:t>DEL </a:t>
            </a:r>
            <a:r>
              <a:rPr spc="5" dirty="0"/>
              <a:t>17 </a:t>
            </a:r>
            <a:r>
              <a:rPr spc="-275" dirty="0"/>
              <a:t>MARZO</a:t>
            </a:r>
            <a:r>
              <a:rPr spc="-660" dirty="0"/>
              <a:t> </a:t>
            </a:r>
            <a:r>
              <a:rPr spc="-30" dirty="0"/>
              <a:t>2020)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3259" y="2146871"/>
            <a:ext cx="10810875" cy="3345179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50"/>
              </a:spcBef>
            </a:pPr>
            <a:r>
              <a:rPr sz="1800" spc="-250" dirty="0">
                <a:solidFill>
                  <a:srgbClr val="404040"/>
                </a:solidFill>
                <a:latin typeface="Arial"/>
                <a:cs typeface="Arial"/>
              </a:rPr>
              <a:t>E) </a:t>
            </a:r>
            <a:r>
              <a:rPr sz="1800" spc="-135" dirty="0">
                <a:solidFill>
                  <a:srgbClr val="404040"/>
                </a:solidFill>
                <a:latin typeface="Arial"/>
                <a:cs typeface="Arial"/>
              </a:rPr>
              <a:t>"Le </a:t>
            </a:r>
            <a:r>
              <a:rPr sz="1800" spc="-100" dirty="0">
                <a:solidFill>
                  <a:srgbClr val="404040"/>
                </a:solidFill>
                <a:latin typeface="Arial"/>
                <a:cs typeface="Arial"/>
              </a:rPr>
              <a:t>forme, </a:t>
            </a:r>
            <a:r>
              <a:rPr sz="1800" spc="-65" dirty="0">
                <a:solidFill>
                  <a:srgbClr val="404040"/>
                </a:solidFill>
                <a:latin typeface="Arial"/>
                <a:cs typeface="Arial"/>
              </a:rPr>
              <a:t>le </a:t>
            </a:r>
            <a:r>
              <a:rPr sz="1800" spc="-85" dirty="0">
                <a:solidFill>
                  <a:srgbClr val="404040"/>
                </a:solidFill>
                <a:latin typeface="Arial"/>
                <a:cs typeface="Arial"/>
              </a:rPr>
              <a:t>metodologie </a:t>
            </a:r>
            <a:r>
              <a:rPr sz="1800" spc="-100" dirty="0">
                <a:solidFill>
                  <a:srgbClr val="404040"/>
                </a:solidFill>
                <a:latin typeface="Arial"/>
                <a:cs typeface="Arial"/>
              </a:rPr>
              <a:t>e </a:t>
            </a:r>
            <a:r>
              <a:rPr sz="1800" spc="-25" dirty="0">
                <a:solidFill>
                  <a:srgbClr val="404040"/>
                </a:solidFill>
                <a:latin typeface="Arial"/>
                <a:cs typeface="Arial"/>
              </a:rPr>
              <a:t>gli </a:t>
            </a:r>
            <a:r>
              <a:rPr sz="1800" spc="-114" dirty="0">
                <a:solidFill>
                  <a:srgbClr val="404040"/>
                </a:solidFill>
                <a:latin typeface="Arial"/>
                <a:cs typeface="Arial"/>
              </a:rPr>
              <a:t>strumenti </a:t>
            </a:r>
            <a:r>
              <a:rPr sz="1800" spc="-45" dirty="0">
                <a:solidFill>
                  <a:srgbClr val="404040"/>
                </a:solidFill>
                <a:latin typeface="Arial"/>
                <a:cs typeface="Arial"/>
              </a:rPr>
              <a:t>per </a:t>
            </a:r>
            <a:r>
              <a:rPr sz="1800" spc="-80" dirty="0">
                <a:solidFill>
                  <a:srgbClr val="404040"/>
                </a:solidFill>
                <a:latin typeface="Arial"/>
                <a:cs typeface="Arial"/>
              </a:rPr>
              <a:t>procedere </a:t>
            </a:r>
            <a:r>
              <a:rPr sz="1800" spc="-25" dirty="0">
                <a:solidFill>
                  <a:srgbClr val="404040"/>
                </a:solidFill>
                <a:latin typeface="Arial"/>
                <a:cs typeface="Arial"/>
              </a:rPr>
              <a:t>alla </a:t>
            </a:r>
            <a:r>
              <a:rPr sz="1800" spc="-75" dirty="0">
                <a:solidFill>
                  <a:srgbClr val="404040"/>
                </a:solidFill>
                <a:latin typeface="Arial"/>
                <a:cs typeface="Arial"/>
              </a:rPr>
              <a:t>valutazione </a:t>
            </a:r>
            <a:r>
              <a:rPr sz="1800" spc="-125" dirty="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sz="1800" spc="-65" dirty="0">
                <a:solidFill>
                  <a:srgbClr val="404040"/>
                </a:solidFill>
                <a:latin typeface="Arial"/>
                <a:cs typeface="Arial"/>
              </a:rPr>
              <a:t>itinere </a:t>
            </a:r>
            <a:r>
              <a:rPr sz="1800" spc="-40" dirty="0">
                <a:solidFill>
                  <a:srgbClr val="404040"/>
                </a:solidFill>
                <a:latin typeface="Arial"/>
                <a:cs typeface="Arial"/>
              </a:rPr>
              <a:t>degli </a:t>
            </a:r>
            <a:r>
              <a:rPr sz="1800" spc="-80" dirty="0">
                <a:solidFill>
                  <a:srgbClr val="404040"/>
                </a:solidFill>
                <a:latin typeface="Arial"/>
                <a:cs typeface="Arial"/>
              </a:rPr>
              <a:t>apprendimenti,  </a:t>
            </a:r>
            <a:r>
              <a:rPr sz="1800" spc="-70" dirty="0">
                <a:solidFill>
                  <a:srgbClr val="404040"/>
                </a:solidFill>
                <a:latin typeface="Arial"/>
                <a:cs typeface="Arial"/>
              </a:rPr>
              <a:t>propedeutica </a:t>
            </a:r>
            <a:r>
              <a:rPr sz="1800" spc="-25" dirty="0">
                <a:solidFill>
                  <a:srgbClr val="404040"/>
                </a:solidFill>
                <a:latin typeface="Arial"/>
                <a:cs typeface="Arial"/>
              </a:rPr>
              <a:t>alla </a:t>
            </a:r>
            <a:r>
              <a:rPr sz="1800" spc="-75" dirty="0">
                <a:solidFill>
                  <a:srgbClr val="404040"/>
                </a:solidFill>
                <a:latin typeface="Arial"/>
                <a:cs typeface="Arial"/>
              </a:rPr>
              <a:t>valutazione </a:t>
            </a:r>
            <a:r>
              <a:rPr sz="1800" spc="-65" dirty="0">
                <a:solidFill>
                  <a:srgbClr val="404040"/>
                </a:solidFill>
                <a:latin typeface="Arial"/>
                <a:cs typeface="Arial"/>
              </a:rPr>
              <a:t>finale, </a:t>
            </a:r>
            <a:r>
              <a:rPr sz="1800" spc="-70" dirty="0">
                <a:solidFill>
                  <a:srgbClr val="404040"/>
                </a:solidFill>
                <a:latin typeface="Arial"/>
                <a:cs typeface="Arial"/>
              </a:rPr>
              <a:t>rientrano nella </a:t>
            </a:r>
            <a:r>
              <a:rPr sz="1800" spc="-114" dirty="0">
                <a:solidFill>
                  <a:srgbClr val="404040"/>
                </a:solidFill>
                <a:latin typeface="Arial"/>
                <a:cs typeface="Arial"/>
              </a:rPr>
              <a:t>competenza </a:t>
            </a:r>
            <a:r>
              <a:rPr sz="1800" spc="-20" dirty="0">
                <a:solidFill>
                  <a:srgbClr val="404040"/>
                </a:solidFill>
                <a:latin typeface="Arial"/>
                <a:cs typeface="Arial"/>
              </a:rPr>
              <a:t>di </a:t>
            </a:r>
            <a:r>
              <a:rPr sz="1800" spc="-175" dirty="0">
                <a:solidFill>
                  <a:srgbClr val="404040"/>
                </a:solidFill>
                <a:latin typeface="Arial"/>
                <a:cs typeface="Arial"/>
              </a:rPr>
              <a:t>ciascun </a:t>
            </a:r>
            <a:r>
              <a:rPr sz="1800" spc="-114" dirty="0">
                <a:solidFill>
                  <a:srgbClr val="404040"/>
                </a:solidFill>
                <a:latin typeface="Arial"/>
                <a:cs typeface="Arial"/>
              </a:rPr>
              <a:t>insegnante </a:t>
            </a:r>
            <a:r>
              <a:rPr sz="1800" spc="-100" dirty="0">
                <a:solidFill>
                  <a:srgbClr val="404040"/>
                </a:solidFill>
                <a:latin typeface="Arial"/>
                <a:cs typeface="Arial"/>
              </a:rPr>
              <a:t>e </a:t>
            </a:r>
            <a:r>
              <a:rPr sz="1800" spc="-135" dirty="0">
                <a:solidFill>
                  <a:srgbClr val="404040"/>
                </a:solidFill>
                <a:latin typeface="Arial"/>
                <a:cs typeface="Arial"/>
              </a:rPr>
              <a:t>hanno </a:t>
            </a:r>
            <a:r>
              <a:rPr sz="1800" spc="-65" dirty="0">
                <a:solidFill>
                  <a:srgbClr val="404040"/>
                </a:solidFill>
                <a:latin typeface="Arial"/>
                <a:cs typeface="Arial"/>
              </a:rPr>
              <a:t>riferimento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i </a:t>
            </a:r>
            <a:r>
              <a:rPr sz="1800" spc="-50" dirty="0">
                <a:solidFill>
                  <a:srgbClr val="404040"/>
                </a:solidFill>
                <a:latin typeface="Arial"/>
                <a:cs typeface="Arial"/>
              </a:rPr>
              <a:t>criteri  </a:t>
            </a:r>
            <a:r>
              <a:rPr sz="1800" spc="-35" dirty="0">
                <a:solidFill>
                  <a:srgbClr val="404040"/>
                </a:solidFill>
                <a:latin typeface="Arial"/>
                <a:cs typeface="Arial"/>
              </a:rPr>
              <a:t>approvati </a:t>
            </a:r>
            <a:r>
              <a:rPr sz="1800" spc="-20" dirty="0">
                <a:solidFill>
                  <a:srgbClr val="404040"/>
                </a:solidFill>
                <a:latin typeface="Arial"/>
                <a:cs typeface="Arial"/>
              </a:rPr>
              <a:t>dal </a:t>
            </a:r>
            <a:r>
              <a:rPr sz="1800" spc="-80" dirty="0">
                <a:solidFill>
                  <a:srgbClr val="404040"/>
                </a:solidFill>
                <a:latin typeface="Arial"/>
                <a:cs typeface="Arial"/>
              </a:rPr>
              <a:t>Collegio </a:t>
            </a:r>
            <a:r>
              <a:rPr sz="1800" spc="-45" dirty="0">
                <a:solidFill>
                  <a:srgbClr val="404040"/>
                </a:solidFill>
                <a:latin typeface="Arial"/>
                <a:cs typeface="Arial"/>
              </a:rPr>
              <a:t>dei </a:t>
            </a:r>
            <a:r>
              <a:rPr sz="1800" spc="-114" dirty="0">
                <a:solidFill>
                  <a:srgbClr val="404040"/>
                </a:solidFill>
                <a:latin typeface="Arial"/>
                <a:cs typeface="Arial"/>
              </a:rPr>
              <a:t>Docenti. </a:t>
            </a:r>
            <a:r>
              <a:rPr sz="1800" spc="-170" dirty="0">
                <a:solidFill>
                  <a:srgbClr val="404040"/>
                </a:solidFill>
                <a:latin typeface="Arial"/>
                <a:cs typeface="Arial"/>
              </a:rPr>
              <a:t>La </a:t>
            </a:r>
            <a:r>
              <a:rPr sz="1800" spc="-100" dirty="0">
                <a:solidFill>
                  <a:srgbClr val="404040"/>
                </a:solidFill>
                <a:latin typeface="Arial"/>
                <a:cs typeface="Arial"/>
              </a:rPr>
              <a:t>riflessione </a:t>
            </a:r>
            <a:r>
              <a:rPr sz="1800" spc="-165" dirty="0">
                <a:solidFill>
                  <a:srgbClr val="404040"/>
                </a:solidFill>
                <a:latin typeface="Arial"/>
                <a:cs typeface="Arial"/>
              </a:rPr>
              <a:t>sul </a:t>
            </a:r>
            <a:r>
              <a:rPr sz="1800" spc="-145" dirty="0">
                <a:solidFill>
                  <a:srgbClr val="404040"/>
                </a:solidFill>
                <a:latin typeface="Arial"/>
                <a:cs typeface="Arial"/>
              </a:rPr>
              <a:t>processo </a:t>
            </a:r>
            <a:r>
              <a:rPr sz="1800" spc="-60" dirty="0">
                <a:solidFill>
                  <a:srgbClr val="404040"/>
                </a:solidFill>
                <a:latin typeface="Arial"/>
                <a:cs typeface="Arial"/>
              </a:rPr>
              <a:t>formativo </a:t>
            </a:r>
            <a:r>
              <a:rPr sz="1800" spc="-120" dirty="0">
                <a:solidFill>
                  <a:srgbClr val="404040"/>
                </a:solidFill>
                <a:latin typeface="Arial"/>
                <a:cs typeface="Arial"/>
              </a:rPr>
              <a:t>compiuto </a:t>
            </a:r>
            <a:r>
              <a:rPr sz="1800" spc="-100" dirty="0">
                <a:solidFill>
                  <a:srgbClr val="404040"/>
                </a:solidFill>
                <a:latin typeface="Arial"/>
                <a:cs typeface="Arial"/>
              </a:rPr>
              <a:t>nel </a:t>
            </a:r>
            <a:r>
              <a:rPr sz="1800" spc="-145" dirty="0">
                <a:solidFill>
                  <a:srgbClr val="404040"/>
                </a:solidFill>
                <a:latin typeface="Arial"/>
                <a:cs typeface="Arial"/>
              </a:rPr>
              <a:t>corso </a:t>
            </a:r>
            <a:r>
              <a:rPr sz="1800" spc="-50" dirty="0">
                <a:solidFill>
                  <a:srgbClr val="404040"/>
                </a:solidFill>
                <a:latin typeface="Arial"/>
                <a:cs typeface="Arial"/>
              </a:rPr>
              <a:t>dell’attuale </a:t>
            </a:r>
            <a:r>
              <a:rPr sz="1800" spc="-60" dirty="0">
                <a:solidFill>
                  <a:srgbClr val="404040"/>
                </a:solidFill>
                <a:latin typeface="Arial"/>
                <a:cs typeface="Arial"/>
              </a:rPr>
              <a:t>periodo </a:t>
            </a:r>
            <a:r>
              <a:rPr sz="1800" spc="-20" dirty="0">
                <a:solidFill>
                  <a:srgbClr val="404040"/>
                </a:solidFill>
                <a:latin typeface="Arial"/>
                <a:cs typeface="Arial"/>
              </a:rPr>
              <a:t>di  </a:t>
            </a:r>
            <a:r>
              <a:rPr sz="1800" spc="-160" dirty="0">
                <a:solidFill>
                  <a:srgbClr val="404040"/>
                </a:solidFill>
                <a:latin typeface="Arial"/>
                <a:cs typeface="Arial"/>
              </a:rPr>
              <a:t>sospensione </a:t>
            </a: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dell’attività </a:t>
            </a:r>
            <a:r>
              <a:rPr sz="1800" spc="-40" dirty="0">
                <a:solidFill>
                  <a:srgbClr val="404040"/>
                </a:solidFill>
                <a:latin typeface="Arial"/>
                <a:cs typeface="Arial"/>
              </a:rPr>
              <a:t>didattica </a:t>
            </a:r>
            <a:r>
              <a:rPr sz="1800" spc="-125" dirty="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sz="1800" spc="-100" dirty="0">
                <a:solidFill>
                  <a:srgbClr val="404040"/>
                </a:solidFill>
                <a:latin typeface="Arial"/>
                <a:cs typeface="Arial"/>
              </a:rPr>
              <a:t>presenza </a:t>
            </a:r>
            <a:r>
              <a:rPr sz="1800" spc="-85" dirty="0">
                <a:solidFill>
                  <a:srgbClr val="404040"/>
                </a:solidFill>
                <a:latin typeface="Arial"/>
                <a:cs typeface="Arial"/>
              </a:rPr>
              <a:t>sarà </a:t>
            </a:r>
            <a:r>
              <a:rPr sz="1800" spc="-185" dirty="0">
                <a:solidFill>
                  <a:srgbClr val="404040"/>
                </a:solidFill>
                <a:latin typeface="Arial"/>
                <a:cs typeface="Arial"/>
              </a:rPr>
              <a:t>come </a:t>
            </a:r>
            <a:r>
              <a:rPr sz="1800" spc="-20" dirty="0">
                <a:solidFill>
                  <a:srgbClr val="404040"/>
                </a:solidFill>
                <a:latin typeface="Arial"/>
                <a:cs typeface="Arial"/>
              </a:rPr>
              <a:t>di </a:t>
            </a:r>
            <a:r>
              <a:rPr sz="1800" spc="-150" dirty="0">
                <a:solidFill>
                  <a:srgbClr val="404040"/>
                </a:solidFill>
                <a:latin typeface="Arial"/>
                <a:cs typeface="Arial"/>
              </a:rPr>
              <a:t>consueto </a:t>
            </a:r>
            <a:r>
              <a:rPr sz="1800" spc="-110" dirty="0">
                <a:solidFill>
                  <a:srgbClr val="404040"/>
                </a:solidFill>
                <a:latin typeface="Arial"/>
                <a:cs typeface="Arial"/>
              </a:rPr>
              <a:t>condivisa </a:t>
            </a:r>
            <a:r>
              <a:rPr sz="1800" spc="-50" dirty="0">
                <a:solidFill>
                  <a:srgbClr val="404040"/>
                </a:solidFill>
                <a:latin typeface="Arial"/>
                <a:cs typeface="Arial"/>
              </a:rPr>
              <a:t>dall’intero </a:t>
            </a:r>
            <a:r>
              <a:rPr sz="1800" spc="-110" dirty="0">
                <a:solidFill>
                  <a:srgbClr val="404040"/>
                </a:solidFill>
                <a:latin typeface="Arial"/>
                <a:cs typeface="Arial"/>
              </a:rPr>
              <a:t>Consiglio </a:t>
            </a:r>
            <a:r>
              <a:rPr sz="1800" spc="-20" dirty="0">
                <a:solidFill>
                  <a:srgbClr val="404040"/>
                </a:solidFill>
                <a:latin typeface="Arial"/>
                <a:cs typeface="Arial"/>
              </a:rPr>
              <a:t>di </a:t>
            </a:r>
            <a:r>
              <a:rPr sz="1800" spc="-135" dirty="0">
                <a:solidFill>
                  <a:srgbClr val="404040"/>
                </a:solidFill>
                <a:latin typeface="Arial"/>
                <a:cs typeface="Arial"/>
              </a:rPr>
              <a:t>Classe." </a:t>
            </a:r>
            <a:r>
              <a:rPr sz="18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45" dirty="0">
                <a:solidFill>
                  <a:srgbClr val="FFFFFF"/>
                </a:solidFill>
                <a:latin typeface="Arial"/>
                <a:cs typeface="Arial"/>
              </a:rPr>
              <a:t>OVVERO: </a:t>
            </a:r>
            <a:r>
              <a:rPr sz="1800" spc="-170" dirty="0">
                <a:solidFill>
                  <a:srgbClr val="FFFFFF"/>
                </a:solidFill>
                <a:latin typeface="Arial"/>
                <a:cs typeface="Arial"/>
              </a:rPr>
              <a:t>Come </a:t>
            </a:r>
            <a:r>
              <a:rPr sz="1800" spc="-155" dirty="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sz="1800" spc="-100" dirty="0">
                <a:solidFill>
                  <a:srgbClr val="FFFFFF"/>
                </a:solidFill>
                <a:latin typeface="Arial"/>
                <a:cs typeface="Arial"/>
              </a:rPr>
              <a:t>è visto </a:t>
            </a:r>
            <a:r>
              <a:rPr sz="1800" spc="-70" dirty="0">
                <a:solidFill>
                  <a:srgbClr val="FFFFFF"/>
                </a:solidFill>
                <a:latin typeface="Arial"/>
                <a:cs typeface="Arial"/>
              </a:rPr>
              <a:t>nella 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normativa </a:t>
            </a:r>
            <a:r>
              <a:rPr sz="1800" spc="-110" dirty="0">
                <a:solidFill>
                  <a:srgbClr val="FFFFFF"/>
                </a:solidFill>
                <a:latin typeface="Arial"/>
                <a:cs typeface="Arial"/>
              </a:rPr>
              <a:t>esaminata,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800" spc="-75" dirty="0">
                <a:solidFill>
                  <a:srgbClr val="FFFFFF"/>
                </a:solidFill>
                <a:latin typeface="Arial"/>
                <a:cs typeface="Arial"/>
              </a:rPr>
              <a:t>valutazione </a:t>
            </a:r>
            <a:r>
              <a:rPr sz="1800" spc="-100" dirty="0">
                <a:solidFill>
                  <a:srgbClr val="FFFFFF"/>
                </a:solidFill>
                <a:latin typeface="Arial"/>
                <a:cs typeface="Arial"/>
              </a:rPr>
              <a:t>è </a:t>
            </a:r>
            <a:r>
              <a:rPr sz="1800" spc="-125" dirty="0">
                <a:solidFill>
                  <a:srgbClr val="FFFFFF"/>
                </a:solidFill>
                <a:latin typeface="Arial"/>
                <a:cs typeface="Arial"/>
              </a:rPr>
              <a:t>una </a:t>
            </a:r>
            <a:r>
              <a:rPr sz="1800" spc="-114" dirty="0">
                <a:solidFill>
                  <a:srgbClr val="FFFFFF"/>
                </a:solidFill>
                <a:latin typeface="Arial"/>
                <a:cs typeface="Arial"/>
              </a:rPr>
              <a:t>competenza </a:t>
            </a:r>
            <a:r>
              <a:rPr sz="1800" spc="-105" dirty="0">
                <a:solidFill>
                  <a:srgbClr val="FFFFFF"/>
                </a:solidFill>
                <a:latin typeface="Arial"/>
                <a:cs typeface="Arial"/>
              </a:rPr>
              <a:t>docimologica, </a:t>
            </a:r>
            <a:r>
              <a:rPr sz="1800" spc="-110" dirty="0">
                <a:solidFill>
                  <a:srgbClr val="FFFFFF"/>
                </a:solidFill>
                <a:latin typeface="Arial"/>
                <a:cs typeface="Arial"/>
              </a:rPr>
              <a:t>tecnica </a:t>
            </a:r>
            <a:r>
              <a:rPr sz="1800" spc="-100" dirty="0">
                <a:solidFill>
                  <a:srgbClr val="FFFFFF"/>
                </a:solidFill>
                <a:latin typeface="Arial"/>
                <a:cs typeface="Arial"/>
              </a:rPr>
              <a:t>e  </a:t>
            </a:r>
            <a:r>
              <a:rPr sz="1800" spc="-95" dirty="0">
                <a:solidFill>
                  <a:srgbClr val="FFFFFF"/>
                </a:solidFill>
                <a:latin typeface="Arial"/>
                <a:cs typeface="Arial"/>
              </a:rPr>
              <a:t>professionale </a:t>
            </a:r>
            <a:r>
              <a:rPr sz="1800" spc="-12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800" spc="-95" dirty="0">
                <a:solidFill>
                  <a:srgbClr val="FFFFFF"/>
                </a:solidFill>
                <a:latin typeface="Arial"/>
                <a:cs typeface="Arial"/>
              </a:rPr>
              <a:t>capo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al </a:t>
            </a:r>
            <a:r>
              <a:rPr sz="1800" spc="-105" dirty="0">
                <a:solidFill>
                  <a:srgbClr val="FFFFFF"/>
                </a:solidFill>
                <a:latin typeface="Arial"/>
                <a:cs typeface="Arial"/>
              </a:rPr>
              <a:t>docente </a:t>
            </a:r>
            <a:r>
              <a:rPr sz="1800" spc="-95" dirty="0">
                <a:solidFill>
                  <a:srgbClr val="FFFFFF"/>
                </a:solidFill>
                <a:latin typeface="Arial"/>
                <a:cs typeface="Arial"/>
              </a:rPr>
              <a:t>MA </a:t>
            </a:r>
            <a:r>
              <a:rPr sz="1800" spc="-155" dirty="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sz="1800" spc="-95" dirty="0">
                <a:solidFill>
                  <a:srgbClr val="FFFFFF"/>
                </a:solidFill>
                <a:latin typeface="Arial"/>
                <a:cs typeface="Arial"/>
              </a:rPr>
              <a:t>esercita </a:t>
            </a:r>
            <a:r>
              <a:rPr sz="1800" spc="-65" dirty="0">
                <a:solidFill>
                  <a:srgbClr val="FFFFFF"/>
                </a:solidFill>
                <a:latin typeface="Arial"/>
                <a:cs typeface="Arial"/>
              </a:rPr>
              <a:t>dentro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limite </a:t>
            </a:r>
            <a:r>
              <a:rPr sz="1800" spc="-45" dirty="0">
                <a:solidFill>
                  <a:srgbClr val="FFFFFF"/>
                </a:solidFill>
                <a:latin typeface="Arial"/>
                <a:cs typeface="Arial"/>
              </a:rPr>
              <a:t>dei </a:t>
            </a:r>
            <a:r>
              <a:rPr sz="1800" spc="-50" dirty="0">
                <a:solidFill>
                  <a:srgbClr val="FFFFFF"/>
                </a:solidFill>
                <a:latin typeface="Arial"/>
                <a:cs typeface="Arial"/>
              </a:rPr>
              <a:t>criteri </a:t>
            </a:r>
            <a:r>
              <a:rPr sz="1800" spc="-95" dirty="0">
                <a:solidFill>
                  <a:srgbClr val="FFFFFF"/>
                </a:solidFill>
                <a:latin typeface="Arial"/>
                <a:cs typeface="Arial"/>
              </a:rPr>
              <a:t>collegialmente </a:t>
            </a:r>
            <a:r>
              <a:rPr sz="1800" spc="-35" dirty="0">
                <a:solidFill>
                  <a:srgbClr val="FFFFFF"/>
                </a:solidFill>
                <a:latin typeface="Arial"/>
                <a:cs typeface="Arial"/>
              </a:rPr>
              <a:t>definiti </a:t>
            </a:r>
            <a:r>
              <a:rPr sz="1800" spc="-55" dirty="0">
                <a:solidFill>
                  <a:srgbClr val="FFFFFF"/>
                </a:solidFill>
                <a:latin typeface="Arial"/>
                <a:cs typeface="Arial"/>
              </a:rPr>
              <a:t>(per </a:t>
            </a:r>
            <a:r>
              <a:rPr sz="1800" spc="-140" dirty="0">
                <a:solidFill>
                  <a:srgbClr val="FFFFFF"/>
                </a:solidFill>
                <a:latin typeface="Arial"/>
                <a:cs typeface="Arial"/>
              </a:rPr>
              <a:t>esempio </a:t>
            </a:r>
            <a:r>
              <a:rPr sz="1800" spc="-65" dirty="0">
                <a:solidFill>
                  <a:srgbClr val="FFFFFF"/>
                </a:solidFill>
                <a:latin typeface="Arial"/>
                <a:cs typeface="Arial"/>
              </a:rPr>
              <a:t>le  </a:t>
            </a:r>
            <a:r>
              <a:rPr sz="1800" spc="-85" dirty="0">
                <a:solidFill>
                  <a:srgbClr val="FFFFFF"/>
                </a:solidFill>
                <a:latin typeface="Arial"/>
                <a:cs typeface="Arial"/>
              </a:rPr>
              <a:t>rubriche </a:t>
            </a:r>
            <a:r>
              <a:rPr sz="1800" spc="-55" dirty="0">
                <a:solidFill>
                  <a:srgbClr val="FFFFFF"/>
                </a:solidFill>
                <a:latin typeface="Arial"/>
                <a:cs typeface="Arial"/>
              </a:rPr>
              <a:t>valutative </a:t>
            </a:r>
            <a:r>
              <a:rPr sz="1800" spc="-95" dirty="0">
                <a:solidFill>
                  <a:srgbClr val="FFFFFF"/>
                </a:solidFill>
                <a:latin typeface="Arial"/>
                <a:cs typeface="Arial"/>
              </a:rPr>
              <a:t>inserite </a:t>
            </a:r>
            <a:r>
              <a:rPr sz="1800" spc="-100" dirty="0">
                <a:solidFill>
                  <a:srgbClr val="FFFFFF"/>
                </a:solidFill>
                <a:latin typeface="Arial"/>
                <a:cs typeface="Arial"/>
              </a:rPr>
              <a:t>nel </a:t>
            </a:r>
            <a:r>
              <a:rPr sz="1800" spc="-175" dirty="0">
                <a:solidFill>
                  <a:srgbClr val="FFFFFF"/>
                </a:solidFill>
                <a:latin typeface="Arial"/>
                <a:cs typeface="Arial"/>
              </a:rPr>
              <a:t>PTOF). </a:t>
            </a:r>
            <a:r>
              <a:rPr sz="1800" spc="-260" dirty="0">
                <a:solidFill>
                  <a:srgbClr val="FFFFFF"/>
                </a:solidFill>
                <a:latin typeface="Arial"/>
                <a:cs typeface="Arial"/>
              </a:rPr>
              <a:t>Su </a:t>
            </a:r>
            <a:r>
              <a:rPr sz="1800" spc="-114" dirty="0">
                <a:solidFill>
                  <a:srgbClr val="FFFFFF"/>
                </a:solidFill>
                <a:latin typeface="Arial"/>
                <a:cs typeface="Arial"/>
              </a:rPr>
              <a:t>questo </a:t>
            </a:r>
            <a:r>
              <a:rPr sz="1800" spc="-75" dirty="0">
                <a:solidFill>
                  <a:srgbClr val="FFFFFF"/>
                </a:solidFill>
                <a:latin typeface="Arial"/>
                <a:cs typeface="Arial"/>
              </a:rPr>
              <a:t>aspetto </a:t>
            </a:r>
            <a:r>
              <a:rPr sz="1800" spc="-155" dirty="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sz="1800" spc="-60" dirty="0">
                <a:solidFill>
                  <a:srgbClr val="FFFFFF"/>
                </a:solidFill>
                <a:latin typeface="Arial"/>
                <a:cs typeface="Arial"/>
              </a:rPr>
              <a:t>ricordi </a:t>
            </a:r>
            <a:r>
              <a:rPr sz="1800" spc="-130" dirty="0">
                <a:solidFill>
                  <a:srgbClr val="FFFFFF"/>
                </a:solidFill>
                <a:latin typeface="Arial"/>
                <a:cs typeface="Arial"/>
              </a:rPr>
              <a:t>anche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l'art.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1800" spc="-170" dirty="0">
                <a:solidFill>
                  <a:srgbClr val="FFFFFF"/>
                </a:solidFill>
                <a:latin typeface="Arial"/>
                <a:cs typeface="Arial"/>
              </a:rPr>
              <a:t>c.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sz="1800" spc="-45" dirty="0">
                <a:solidFill>
                  <a:srgbClr val="FFFFFF"/>
                </a:solidFill>
                <a:latin typeface="Arial"/>
                <a:cs typeface="Arial"/>
              </a:rPr>
              <a:t>del </a:t>
            </a:r>
            <a:r>
              <a:rPr sz="1800" spc="-70" dirty="0">
                <a:solidFill>
                  <a:srgbClr val="FFFFFF"/>
                </a:solidFill>
                <a:latin typeface="Arial"/>
                <a:cs typeface="Arial"/>
              </a:rPr>
              <a:t>d. </a:t>
            </a:r>
            <a:r>
              <a:rPr sz="1800" spc="-120" dirty="0">
                <a:solidFill>
                  <a:srgbClr val="FFFFFF"/>
                </a:solidFill>
                <a:latin typeface="Arial"/>
                <a:cs typeface="Arial"/>
              </a:rPr>
              <a:t>lgs. </a:t>
            </a:r>
            <a:r>
              <a:rPr sz="1800" spc="60" dirty="0">
                <a:solidFill>
                  <a:srgbClr val="FFFFFF"/>
                </a:solidFill>
                <a:latin typeface="Arial"/>
                <a:cs typeface="Arial"/>
              </a:rPr>
              <a:t>62/17 </a:t>
            </a:r>
            <a:r>
              <a:rPr sz="1800" spc="-150" dirty="0">
                <a:solidFill>
                  <a:srgbClr val="FFFFFF"/>
                </a:solidFill>
                <a:latin typeface="Arial"/>
                <a:cs typeface="Arial"/>
              </a:rPr>
              <a:t>che </a:t>
            </a:r>
            <a:r>
              <a:rPr sz="1800" spc="-60" dirty="0">
                <a:solidFill>
                  <a:srgbClr val="FFFFFF"/>
                </a:solidFill>
                <a:latin typeface="Arial"/>
                <a:cs typeface="Arial"/>
              </a:rPr>
              <a:t>recita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"la  </a:t>
            </a:r>
            <a:r>
              <a:rPr sz="1800" spc="-75" dirty="0">
                <a:solidFill>
                  <a:srgbClr val="FFFFFF"/>
                </a:solidFill>
                <a:latin typeface="Arial"/>
                <a:cs typeface="Arial"/>
              </a:rPr>
              <a:t>valutazione </a:t>
            </a:r>
            <a:r>
              <a:rPr sz="1800" spc="-100" dirty="0">
                <a:solidFill>
                  <a:srgbClr val="FFFFFF"/>
                </a:solidFill>
                <a:latin typeface="Arial"/>
                <a:cs typeface="Arial"/>
              </a:rPr>
              <a:t>è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effettuata dai </a:t>
            </a:r>
            <a:r>
              <a:rPr sz="1800" spc="-90" dirty="0">
                <a:solidFill>
                  <a:srgbClr val="FFFFFF"/>
                </a:solidFill>
                <a:latin typeface="Arial"/>
                <a:cs typeface="Arial"/>
              </a:rPr>
              <a:t>docenti </a:t>
            </a:r>
            <a:r>
              <a:rPr sz="1800" spc="-95" dirty="0">
                <a:solidFill>
                  <a:srgbClr val="FFFFFF"/>
                </a:solidFill>
                <a:latin typeface="Arial"/>
                <a:cs typeface="Arial"/>
              </a:rPr>
              <a:t>nell'esercizio </a:t>
            </a:r>
            <a:r>
              <a:rPr sz="1800" spc="-40" dirty="0">
                <a:solidFill>
                  <a:srgbClr val="FFFFFF"/>
                </a:solidFill>
                <a:latin typeface="Arial"/>
                <a:cs typeface="Arial"/>
              </a:rPr>
              <a:t>della 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propria </a:t>
            </a:r>
            <a:r>
              <a:rPr sz="1800" spc="-105" dirty="0">
                <a:solidFill>
                  <a:srgbClr val="FFFFFF"/>
                </a:solidFill>
                <a:latin typeface="Arial"/>
                <a:cs typeface="Arial"/>
              </a:rPr>
              <a:t>autonomia </a:t>
            </a:r>
            <a:r>
              <a:rPr sz="1800" spc="-100" dirty="0">
                <a:solidFill>
                  <a:srgbClr val="FFFFFF"/>
                </a:solidFill>
                <a:latin typeface="Arial"/>
                <a:cs typeface="Arial"/>
              </a:rPr>
              <a:t>professionale, </a:t>
            </a:r>
            <a:r>
              <a:rPr sz="1800" spc="-12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800" spc="-85" dirty="0">
                <a:solidFill>
                  <a:srgbClr val="FFFFFF"/>
                </a:solidFill>
                <a:latin typeface="Arial"/>
                <a:cs typeface="Arial"/>
              </a:rPr>
              <a:t>conformità </a:t>
            </a:r>
            <a:r>
              <a:rPr sz="1800" spc="-180" dirty="0">
                <a:solidFill>
                  <a:srgbClr val="FFFFFF"/>
                </a:solidFill>
                <a:latin typeface="Arial"/>
                <a:cs typeface="Arial"/>
              </a:rPr>
              <a:t>con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1800" spc="-50" dirty="0">
                <a:solidFill>
                  <a:srgbClr val="FFFFFF"/>
                </a:solidFill>
                <a:latin typeface="Arial"/>
                <a:cs typeface="Arial"/>
              </a:rPr>
              <a:t>criteri </a:t>
            </a:r>
            <a:r>
              <a:rPr sz="1800" spc="-10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00" spc="-65" dirty="0">
                <a:solidFill>
                  <a:srgbClr val="FFFFFF"/>
                </a:solidFill>
                <a:latin typeface="Arial"/>
                <a:cs typeface="Arial"/>
              </a:rPr>
              <a:t>le  modalità </a:t>
            </a:r>
            <a:r>
              <a:rPr sz="1800" spc="-35" dirty="0">
                <a:solidFill>
                  <a:srgbClr val="FFFFFF"/>
                </a:solidFill>
                <a:latin typeface="Arial"/>
                <a:cs typeface="Arial"/>
              </a:rPr>
              <a:t>definiti </a:t>
            </a:r>
            <a:r>
              <a:rPr sz="1800" spc="-100" dirty="0">
                <a:solidFill>
                  <a:srgbClr val="FFFFFF"/>
                </a:solidFill>
                <a:latin typeface="Arial"/>
                <a:cs typeface="Arial"/>
              </a:rPr>
              <a:t>nel </a:t>
            </a:r>
            <a:r>
              <a:rPr sz="1800" spc="-85" dirty="0">
                <a:solidFill>
                  <a:srgbClr val="FFFFFF"/>
                </a:solidFill>
                <a:latin typeface="Arial"/>
                <a:cs typeface="Arial"/>
              </a:rPr>
              <a:t>collegio </a:t>
            </a:r>
            <a:r>
              <a:rPr sz="1800" spc="-45" dirty="0">
                <a:solidFill>
                  <a:srgbClr val="FFFFFF"/>
                </a:solidFill>
                <a:latin typeface="Arial"/>
                <a:cs typeface="Arial"/>
              </a:rPr>
              <a:t>dei </a:t>
            </a:r>
            <a:r>
              <a:rPr sz="1800" spc="-90" dirty="0">
                <a:solidFill>
                  <a:srgbClr val="FFFFFF"/>
                </a:solidFill>
                <a:latin typeface="Arial"/>
                <a:cs typeface="Arial"/>
              </a:rPr>
              <a:t>docenti </a:t>
            </a:r>
            <a:r>
              <a:rPr sz="1800" spc="-10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inseriti </a:t>
            </a:r>
            <a:r>
              <a:rPr sz="1800" spc="-100" dirty="0">
                <a:solidFill>
                  <a:srgbClr val="FFFFFF"/>
                </a:solidFill>
                <a:latin typeface="Arial"/>
                <a:cs typeface="Arial"/>
              </a:rPr>
              <a:t>nel </a:t>
            </a:r>
            <a:r>
              <a:rPr sz="1800" spc="-75" dirty="0">
                <a:solidFill>
                  <a:srgbClr val="FFFFFF"/>
                </a:solidFill>
                <a:latin typeface="Arial"/>
                <a:cs typeface="Arial"/>
              </a:rPr>
              <a:t>piano </a:t>
            </a:r>
            <a:r>
              <a:rPr sz="1800" spc="-70" dirty="0">
                <a:solidFill>
                  <a:srgbClr val="FFFFFF"/>
                </a:solidFill>
                <a:latin typeface="Arial"/>
                <a:cs typeface="Arial"/>
              </a:rPr>
              <a:t>triennale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dell'offerta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FFFFFF"/>
                </a:solidFill>
                <a:latin typeface="Arial"/>
                <a:cs typeface="Arial"/>
              </a:rPr>
              <a:t>formativa".</a:t>
            </a:r>
            <a:endParaRPr sz="1800">
              <a:latin typeface="Arial"/>
              <a:cs typeface="Arial"/>
            </a:endParaRPr>
          </a:p>
          <a:p>
            <a:pPr marL="12700" marR="671830">
              <a:lnSpc>
                <a:spcPct val="111200"/>
              </a:lnSpc>
              <a:spcBef>
                <a:spcPts val="5"/>
              </a:spcBef>
            </a:pPr>
            <a:r>
              <a:rPr sz="1800" spc="-75" dirty="0">
                <a:solidFill>
                  <a:srgbClr val="FFFFFF"/>
                </a:solidFill>
                <a:latin typeface="Arial"/>
                <a:cs typeface="Arial"/>
              </a:rPr>
              <a:t>L'obbligo giuridico </a:t>
            </a:r>
            <a:r>
              <a:rPr sz="1800" spc="-45" dirty="0">
                <a:solidFill>
                  <a:srgbClr val="FFFFFF"/>
                </a:solidFill>
                <a:latin typeface="Arial"/>
                <a:cs typeface="Arial"/>
              </a:rPr>
              <a:t>per </a:t>
            </a:r>
            <a:r>
              <a:rPr sz="1800" spc="-65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800" spc="-185" dirty="0">
                <a:solidFill>
                  <a:srgbClr val="FFFFFF"/>
                </a:solidFill>
                <a:latin typeface="Arial"/>
                <a:cs typeface="Arial"/>
              </a:rPr>
              <a:t>ISA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00" spc="-65" dirty="0">
                <a:solidFill>
                  <a:srgbClr val="FFFFFF"/>
                </a:solidFill>
                <a:latin typeface="Arial"/>
                <a:cs typeface="Arial"/>
              </a:rPr>
              <a:t>dotarsi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00" spc="-50" dirty="0">
                <a:solidFill>
                  <a:srgbClr val="FFFFFF"/>
                </a:solidFill>
                <a:latin typeface="Arial"/>
                <a:cs typeface="Arial"/>
              </a:rPr>
              <a:t>criteri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00" spc="-75" dirty="0">
                <a:solidFill>
                  <a:srgbClr val="FFFFFF"/>
                </a:solidFill>
                <a:latin typeface="Arial"/>
                <a:cs typeface="Arial"/>
              </a:rPr>
              <a:t>valutazione </a:t>
            </a:r>
            <a:r>
              <a:rPr sz="1800" spc="-100" dirty="0">
                <a:solidFill>
                  <a:srgbClr val="FFFFFF"/>
                </a:solidFill>
                <a:latin typeface="Arial"/>
                <a:cs typeface="Arial"/>
              </a:rPr>
              <a:t>è </a:t>
            </a:r>
            <a:r>
              <a:rPr sz="1800" spc="-35" dirty="0">
                <a:solidFill>
                  <a:srgbClr val="FFFFFF"/>
                </a:solidFill>
                <a:latin typeface="Arial"/>
                <a:cs typeface="Arial"/>
              </a:rPr>
              <a:t>peraltro </a:t>
            </a:r>
            <a:r>
              <a:rPr sz="1800" spc="-90" dirty="0">
                <a:solidFill>
                  <a:srgbClr val="FFFFFF"/>
                </a:solidFill>
                <a:latin typeface="Arial"/>
                <a:cs typeface="Arial"/>
              </a:rPr>
              <a:t>più </a:t>
            </a:r>
            <a:r>
              <a:rPr sz="1800" spc="-105" dirty="0">
                <a:solidFill>
                  <a:srgbClr val="FFFFFF"/>
                </a:solidFill>
                <a:latin typeface="Arial"/>
                <a:cs typeface="Arial"/>
              </a:rPr>
              <a:t>antico, </a:t>
            </a:r>
            <a:r>
              <a:rPr sz="1800" spc="-155" dirty="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sz="1800" spc="-55" dirty="0">
                <a:solidFill>
                  <a:srgbClr val="FFFFFF"/>
                </a:solidFill>
                <a:latin typeface="Arial"/>
                <a:cs typeface="Arial"/>
              </a:rPr>
              <a:t>veda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al </a:t>
            </a:r>
            <a:r>
              <a:rPr sz="1800" spc="-50" dirty="0">
                <a:solidFill>
                  <a:srgbClr val="FFFFFF"/>
                </a:solidFill>
                <a:latin typeface="Arial"/>
                <a:cs typeface="Arial"/>
              </a:rPr>
              <a:t>riguardo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800" spc="-295" dirty="0">
                <a:solidFill>
                  <a:srgbClr val="FFFFFF"/>
                </a:solidFill>
                <a:latin typeface="Arial"/>
                <a:cs typeface="Arial"/>
              </a:rPr>
              <a:t>DPR  </a:t>
            </a:r>
            <a:r>
              <a:rPr sz="1800" spc="45" dirty="0">
                <a:solidFill>
                  <a:srgbClr val="FFFFFF"/>
                </a:solidFill>
                <a:latin typeface="Arial"/>
                <a:cs typeface="Arial"/>
              </a:rPr>
              <a:t>275/99 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all'art. </a:t>
            </a:r>
            <a:r>
              <a:rPr sz="1800" spc="-70" dirty="0">
                <a:solidFill>
                  <a:srgbClr val="FFFFFF"/>
                </a:solidFill>
                <a:latin typeface="Arial"/>
                <a:cs typeface="Arial"/>
              </a:rPr>
              <a:t>4, </a:t>
            </a:r>
            <a:r>
              <a:rPr sz="1800" spc="-170" dirty="0">
                <a:solidFill>
                  <a:srgbClr val="FFFFFF"/>
                </a:solidFill>
                <a:latin typeface="Arial"/>
                <a:cs typeface="Arial"/>
              </a:rPr>
              <a:t>c.</a:t>
            </a:r>
            <a:r>
              <a:rPr sz="1800" spc="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70" dirty="0">
                <a:solidFill>
                  <a:srgbClr val="FFFFFF"/>
                </a:solidFill>
                <a:latin typeface="Arial"/>
                <a:cs typeface="Arial"/>
              </a:rPr>
              <a:t>4.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5480" y="1323276"/>
            <a:ext cx="8806815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350" dirty="0"/>
              <a:t>LA </a:t>
            </a:r>
            <a:r>
              <a:rPr spc="-260" dirty="0"/>
              <a:t>NOTA </a:t>
            </a:r>
            <a:r>
              <a:rPr spc="-420" dirty="0"/>
              <a:t>BRUSCHI </a:t>
            </a:r>
            <a:r>
              <a:rPr spc="-395" dirty="0"/>
              <a:t>(PROT. </a:t>
            </a:r>
            <a:r>
              <a:rPr spc="10" dirty="0"/>
              <a:t>388 </a:t>
            </a:r>
            <a:r>
              <a:rPr spc="-540" dirty="0"/>
              <a:t>DEL </a:t>
            </a:r>
            <a:r>
              <a:rPr spc="5" dirty="0"/>
              <a:t>17 </a:t>
            </a:r>
            <a:r>
              <a:rPr spc="-275" dirty="0"/>
              <a:t>MARZO</a:t>
            </a:r>
            <a:r>
              <a:rPr spc="-660" dirty="0"/>
              <a:t> </a:t>
            </a:r>
            <a:r>
              <a:rPr spc="-30" dirty="0"/>
              <a:t>2020)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925" y="2105025"/>
            <a:ext cx="11153775" cy="3886200"/>
          </a:xfrm>
          <a:prstGeom prst="rect">
            <a:avLst/>
          </a:prstGeom>
          <a:solidFill>
            <a:srgbClr val="CF5241"/>
          </a:solidFill>
          <a:ln w="19050">
            <a:solidFill>
              <a:srgbClr val="973A2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Times New Roman"/>
              <a:cs typeface="Times New Roman"/>
            </a:endParaRPr>
          </a:p>
          <a:p>
            <a:pPr marL="152400" marR="448945">
              <a:lnSpc>
                <a:spcPct val="114999"/>
              </a:lnSpc>
            </a:pP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L'aspetto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professionale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della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valutazione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era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stato </a:t>
            </a:r>
            <a:r>
              <a:rPr sz="1850" spc="-10" dirty="0">
                <a:solidFill>
                  <a:srgbClr val="FFFFFF"/>
                </a:solidFill>
                <a:latin typeface="Arial"/>
                <a:cs typeface="Arial"/>
              </a:rPr>
              <a:t>già </a:t>
            </a:r>
            <a:r>
              <a:rPr sz="1850" spc="-60" dirty="0">
                <a:solidFill>
                  <a:srgbClr val="FFFFFF"/>
                </a:solidFill>
                <a:latin typeface="Arial"/>
                <a:cs typeface="Arial"/>
              </a:rPr>
              <a:t>evidenziato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nella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nota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ministeriale </a:t>
            </a:r>
            <a:r>
              <a:rPr sz="1850" spc="-155" dirty="0">
                <a:solidFill>
                  <a:srgbClr val="FFFFFF"/>
                </a:solidFill>
                <a:latin typeface="Arial"/>
                <a:cs typeface="Arial"/>
              </a:rPr>
              <a:t>n. </a:t>
            </a:r>
            <a:r>
              <a:rPr sz="1850" spc="10" dirty="0">
                <a:solidFill>
                  <a:srgbClr val="FFFFFF"/>
                </a:solidFill>
                <a:latin typeface="Arial"/>
                <a:cs typeface="Arial"/>
              </a:rPr>
              <a:t>279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dell'8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marzo  </a:t>
            </a:r>
            <a:r>
              <a:rPr sz="1850" spc="-10" dirty="0">
                <a:solidFill>
                  <a:srgbClr val="FFFFFF"/>
                </a:solidFill>
                <a:latin typeface="Arial"/>
                <a:cs typeface="Arial"/>
              </a:rPr>
              <a:t>2020,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che</a:t>
            </a:r>
            <a:r>
              <a:rPr sz="185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35" dirty="0">
                <a:solidFill>
                  <a:srgbClr val="FFFFFF"/>
                </a:solidFill>
                <a:latin typeface="Arial"/>
                <a:cs typeface="Arial"/>
              </a:rPr>
              <a:t>ribadiva:</a:t>
            </a:r>
            <a:endParaRPr sz="1850">
              <a:latin typeface="Arial"/>
              <a:cs typeface="Arial"/>
            </a:endParaRPr>
          </a:p>
          <a:p>
            <a:pPr marL="152400" marR="440055">
              <a:lnSpc>
                <a:spcPct val="113300"/>
              </a:lnSpc>
              <a:spcBef>
                <a:spcPts val="1015"/>
              </a:spcBef>
            </a:pPr>
            <a:r>
              <a:rPr sz="1850" i="1" spc="-135" dirty="0">
                <a:solidFill>
                  <a:srgbClr val="404040"/>
                </a:solidFill>
                <a:latin typeface="Arial"/>
                <a:cs typeface="Arial"/>
              </a:rPr>
              <a:t>Si </a:t>
            </a:r>
            <a:r>
              <a:rPr sz="1850" i="1" spc="-55" dirty="0">
                <a:solidFill>
                  <a:srgbClr val="404040"/>
                </a:solidFill>
                <a:latin typeface="Arial"/>
                <a:cs typeface="Arial"/>
              </a:rPr>
              <a:t>ricorda, </a:t>
            </a:r>
            <a:r>
              <a:rPr sz="1850" i="1" spc="-60" dirty="0">
                <a:solidFill>
                  <a:srgbClr val="404040"/>
                </a:solidFill>
                <a:latin typeface="Arial"/>
                <a:cs typeface="Arial"/>
              </a:rPr>
              <a:t>peraltro </a:t>
            </a:r>
            <a:r>
              <a:rPr sz="1850" i="1" spc="-175" dirty="0">
                <a:solidFill>
                  <a:srgbClr val="404040"/>
                </a:solidFill>
                <a:latin typeface="Arial"/>
                <a:cs typeface="Arial"/>
              </a:rPr>
              <a:t>che </a:t>
            </a:r>
            <a:r>
              <a:rPr sz="1850" i="1" spc="-65" dirty="0">
                <a:solidFill>
                  <a:srgbClr val="404040"/>
                </a:solidFill>
                <a:latin typeface="Arial"/>
                <a:cs typeface="Arial"/>
              </a:rPr>
              <a:t>la </a:t>
            </a:r>
            <a:r>
              <a:rPr sz="1850" i="1" spc="-85" dirty="0">
                <a:solidFill>
                  <a:srgbClr val="404040"/>
                </a:solidFill>
                <a:latin typeface="Arial"/>
                <a:cs typeface="Arial"/>
              </a:rPr>
              <a:t>normativa </a:t>
            </a:r>
            <a:r>
              <a:rPr sz="1850" i="1" spc="-105" dirty="0">
                <a:solidFill>
                  <a:srgbClr val="404040"/>
                </a:solidFill>
                <a:latin typeface="Arial"/>
                <a:cs typeface="Arial"/>
              </a:rPr>
              <a:t>vigente </a:t>
            </a:r>
            <a:r>
              <a:rPr sz="1850" i="1" spc="-70" dirty="0">
                <a:solidFill>
                  <a:srgbClr val="404040"/>
                </a:solidFill>
                <a:latin typeface="Arial"/>
                <a:cs typeface="Arial"/>
              </a:rPr>
              <a:t>(Dpr </a:t>
            </a:r>
            <a:r>
              <a:rPr sz="1850" i="1" spc="60" dirty="0">
                <a:solidFill>
                  <a:srgbClr val="404040"/>
                </a:solidFill>
                <a:latin typeface="Arial"/>
                <a:cs typeface="Arial"/>
              </a:rPr>
              <a:t>122/2009, </a:t>
            </a:r>
            <a:r>
              <a:rPr sz="1850" i="1" spc="-155" dirty="0">
                <a:solidFill>
                  <a:srgbClr val="404040"/>
                </a:solidFill>
                <a:latin typeface="Arial"/>
                <a:cs typeface="Arial"/>
              </a:rPr>
              <a:t>D.lgs </a:t>
            </a:r>
            <a:r>
              <a:rPr sz="1850" i="1" spc="55" dirty="0">
                <a:solidFill>
                  <a:srgbClr val="404040"/>
                </a:solidFill>
                <a:latin typeface="Arial"/>
                <a:cs typeface="Arial"/>
              </a:rPr>
              <a:t>62/2017), </a:t>
            </a:r>
            <a:r>
              <a:rPr sz="1850" i="1" spc="-30" dirty="0">
                <a:solidFill>
                  <a:srgbClr val="404040"/>
                </a:solidFill>
                <a:latin typeface="Arial"/>
                <a:cs typeface="Arial"/>
              </a:rPr>
              <a:t>al di </a:t>
            </a:r>
            <a:r>
              <a:rPr sz="1850" i="1" spc="-65" dirty="0">
                <a:solidFill>
                  <a:srgbClr val="404040"/>
                </a:solidFill>
                <a:latin typeface="Arial"/>
                <a:cs typeface="Arial"/>
              </a:rPr>
              <a:t>là </a:t>
            </a:r>
            <a:r>
              <a:rPr sz="1850" i="1" spc="-90" dirty="0">
                <a:solidFill>
                  <a:srgbClr val="404040"/>
                </a:solidFill>
                <a:latin typeface="Arial"/>
                <a:cs typeface="Arial"/>
              </a:rPr>
              <a:t>dei </a:t>
            </a:r>
            <a:r>
              <a:rPr sz="1850" i="1" spc="-145" dirty="0">
                <a:solidFill>
                  <a:srgbClr val="404040"/>
                </a:solidFill>
                <a:latin typeface="Arial"/>
                <a:cs typeface="Arial"/>
              </a:rPr>
              <a:t>momenti </a:t>
            </a:r>
            <a:r>
              <a:rPr sz="1850" i="1" spc="-50" dirty="0">
                <a:solidFill>
                  <a:srgbClr val="404040"/>
                </a:solidFill>
                <a:latin typeface="Arial"/>
                <a:cs typeface="Arial"/>
              </a:rPr>
              <a:t>formalizzati  relativi </a:t>
            </a:r>
            <a:r>
              <a:rPr sz="1850" i="1" spc="-25" dirty="0">
                <a:solidFill>
                  <a:srgbClr val="404040"/>
                </a:solidFill>
                <a:latin typeface="Arial"/>
                <a:cs typeface="Arial"/>
              </a:rPr>
              <a:t>agli </a:t>
            </a:r>
            <a:r>
              <a:rPr sz="1850" i="1" spc="-125" dirty="0">
                <a:solidFill>
                  <a:srgbClr val="404040"/>
                </a:solidFill>
                <a:latin typeface="Arial"/>
                <a:cs typeface="Arial"/>
              </a:rPr>
              <a:t>scrutini </a:t>
            </a:r>
            <a:r>
              <a:rPr sz="1850" i="1" spc="-210" dirty="0">
                <a:solidFill>
                  <a:srgbClr val="404040"/>
                </a:solidFill>
                <a:latin typeface="Arial"/>
                <a:cs typeface="Arial"/>
              </a:rPr>
              <a:t>e </a:t>
            </a:r>
            <a:r>
              <a:rPr sz="1850" i="1" spc="-25" dirty="0">
                <a:solidFill>
                  <a:srgbClr val="404040"/>
                </a:solidFill>
                <a:latin typeface="Arial"/>
                <a:cs typeface="Arial"/>
              </a:rPr>
              <a:t>agli </a:t>
            </a:r>
            <a:r>
              <a:rPr sz="1850" i="1" spc="-175" dirty="0">
                <a:solidFill>
                  <a:srgbClr val="404040"/>
                </a:solidFill>
                <a:latin typeface="Arial"/>
                <a:cs typeface="Arial"/>
              </a:rPr>
              <a:t>esami </a:t>
            </a:r>
            <a:r>
              <a:rPr sz="1850" i="1" spc="-30" dirty="0">
                <a:solidFill>
                  <a:srgbClr val="404040"/>
                </a:solidFill>
                <a:latin typeface="Arial"/>
                <a:cs typeface="Arial"/>
              </a:rPr>
              <a:t>di </a:t>
            </a:r>
            <a:r>
              <a:rPr sz="1850" i="1" spc="-75" dirty="0">
                <a:solidFill>
                  <a:srgbClr val="404040"/>
                </a:solidFill>
                <a:latin typeface="Arial"/>
                <a:cs typeface="Arial"/>
              </a:rPr>
              <a:t>Stato, </a:t>
            </a:r>
            <a:r>
              <a:rPr sz="1850" i="1" u="sng" spc="-1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lascia </a:t>
            </a:r>
            <a:r>
              <a:rPr sz="1850" i="1" u="sng" spc="-6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la </a:t>
            </a:r>
            <a:r>
              <a:rPr sz="1850" i="1" u="sng" spc="-16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dimensione </a:t>
            </a:r>
            <a:r>
              <a:rPr sz="1850" i="1" u="sng" spc="-9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docimologica </a:t>
            </a:r>
            <a:r>
              <a:rPr sz="1850" i="1" u="sng" spc="-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ai </a:t>
            </a:r>
            <a:r>
              <a:rPr sz="1850" i="1" u="sng" spc="-9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docenti, </a:t>
            </a:r>
            <a:r>
              <a:rPr sz="1850" i="1" u="sng" spc="-19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senza </a:t>
            </a:r>
            <a:r>
              <a:rPr sz="1850" i="1" u="sng" spc="-10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istruire </a:t>
            </a:r>
            <a:r>
              <a:rPr sz="1850" i="1" u="sng" spc="-5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particolari </a:t>
            </a:r>
            <a:r>
              <a:rPr sz="1850" i="1" spc="-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50" i="1" u="sng" spc="-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protocolli </a:t>
            </a:r>
            <a:r>
              <a:rPr sz="1850" i="1" u="sng" spc="-17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che sono </a:t>
            </a:r>
            <a:r>
              <a:rPr sz="1850" i="1" u="sng" spc="-10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più </a:t>
            </a:r>
            <a:r>
              <a:rPr sz="1850" i="1" u="sng" spc="-8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fonte </a:t>
            </a:r>
            <a:r>
              <a:rPr sz="1850" i="1" u="sng" spc="-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di </a:t>
            </a:r>
            <a:r>
              <a:rPr sz="1850" i="1" u="sng" spc="-8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tradizione</a:t>
            </a:r>
            <a:r>
              <a:rPr sz="1850" i="1" spc="-8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50" i="1" spc="-175" dirty="0">
                <a:solidFill>
                  <a:srgbClr val="404040"/>
                </a:solidFill>
                <a:latin typeface="Arial"/>
                <a:cs typeface="Arial"/>
              </a:rPr>
              <a:t>che</a:t>
            </a:r>
            <a:r>
              <a:rPr sz="1850" i="1" spc="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50" i="1" spc="-85" dirty="0">
                <a:solidFill>
                  <a:srgbClr val="404040"/>
                </a:solidFill>
                <a:latin typeface="Arial"/>
                <a:cs typeface="Arial"/>
              </a:rPr>
              <a:t>normativa.</a:t>
            </a:r>
            <a:endParaRPr sz="1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3400" y="2095500"/>
            <a:ext cx="11172825" cy="3905250"/>
            <a:chOff x="533400" y="2095500"/>
            <a:chExt cx="11172825" cy="3905250"/>
          </a:xfrm>
        </p:grpSpPr>
        <p:sp>
          <p:nvSpPr>
            <p:cNvPr id="3" name="object 3"/>
            <p:cNvSpPr/>
            <p:nvPr/>
          </p:nvSpPr>
          <p:spPr>
            <a:xfrm>
              <a:off x="542925" y="2105025"/>
              <a:ext cx="11153775" cy="3886200"/>
            </a:xfrm>
            <a:custGeom>
              <a:avLst/>
              <a:gdLst/>
              <a:ahLst/>
              <a:cxnLst/>
              <a:rect l="l" t="t" r="r" b="b"/>
              <a:pathLst>
                <a:path w="11153775" h="3886200">
                  <a:moveTo>
                    <a:pt x="11153775" y="0"/>
                  </a:moveTo>
                  <a:lnTo>
                    <a:pt x="0" y="0"/>
                  </a:lnTo>
                  <a:lnTo>
                    <a:pt x="0" y="3886200"/>
                  </a:lnTo>
                  <a:lnTo>
                    <a:pt x="11153775" y="3886200"/>
                  </a:lnTo>
                  <a:lnTo>
                    <a:pt x="11153775" y="0"/>
                  </a:lnTo>
                  <a:close/>
                </a:path>
              </a:pathLst>
            </a:custGeom>
            <a:solidFill>
              <a:srgbClr val="CF52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2925" y="2105025"/>
              <a:ext cx="11153775" cy="3886200"/>
            </a:xfrm>
            <a:custGeom>
              <a:avLst/>
              <a:gdLst/>
              <a:ahLst/>
              <a:cxnLst/>
              <a:rect l="l" t="t" r="r" b="b"/>
              <a:pathLst>
                <a:path w="11153775" h="3886200">
                  <a:moveTo>
                    <a:pt x="0" y="3886200"/>
                  </a:moveTo>
                  <a:lnTo>
                    <a:pt x="11153775" y="3886200"/>
                  </a:lnTo>
                  <a:lnTo>
                    <a:pt x="11153775" y="0"/>
                  </a:lnTo>
                  <a:lnTo>
                    <a:pt x="0" y="0"/>
                  </a:lnTo>
                  <a:lnTo>
                    <a:pt x="0" y="3886200"/>
                  </a:lnTo>
                  <a:close/>
                </a:path>
              </a:pathLst>
            </a:custGeom>
            <a:ln w="19050">
              <a:solidFill>
                <a:srgbClr val="973A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65480" y="1323276"/>
            <a:ext cx="2571115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335" dirty="0"/>
              <a:t>OSSERVAZIONI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3259" y="2131631"/>
            <a:ext cx="10392410" cy="33547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50" spc="-50" dirty="0">
                <a:solidFill>
                  <a:srgbClr val="FFFFFF"/>
                </a:solidFill>
                <a:latin typeface="Arial"/>
                <a:cs typeface="Arial"/>
              </a:rPr>
              <a:t>Alla </a:t>
            </a:r>
            <a:r>
              <a:rPr sz="1850" spc="-130" dirty="0">
                <a:solidFill>
                  <a:srgbClr val="FFFFFF"/>
                </a:solidFill>
                <a:latin typeface="Arial"/>
                <a:cs typeface="Arial"/>
              </a:rPr>
              <a:t>luce </a:t>
            </a:r>
            <a:r>
              <a:rPr sz="1850" spc="10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quanto </a:t>
            </a:r>
            <a:r>
              <a:rPr sz="1850" spc="-165" dirty="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è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detto 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finora,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possiamo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trarre </a:t>
            </a:r>
            <a:r>
              <a:rPr sz="1850" spc="-120" dirty="0">
                <a:solidFill>
                  <a:srgbClr val="FFFFFF"/>
                </a:solidFill>
                <a:latin typeface="Arial"/>
                <a:cs typeface="Arial"/>
              </a:rPr>
              <a:t>alcune </a:t>
            </a:r>
            <a:r>
              <a:rPr sz="1850" spc="-140" dirty="0">
                <a:solidFill>
                  <a:srgbClr val="FFFFFF"/>
                </a:solidFill>
                <a:latin typeface="Arial"/>
                <a:cs typeface="Arial"/>
              </a:rPr>
              <a:t>conclusioni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linee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50" dirty="0">
                <a:solidFill>
                  <a:srgbClr val="FFFFFF"/>
                </a:solidFill>
                <a:latin typeface="Arial"/>
                <a:cs typeface="Arial"/>
              </a:rPr>
              <a:t>guida:</a:t>
            </a:r>
            <a:endParaRPr sz="1850">
              <a:latin typeface="Arial"/>
              <a:cs typeface="Arial"/>
            </a:endParaRPr>
          </a:p>
          <a:p>
            <a:pPr marL="355600" marR="15240">
              <a:lnSpc>
                <a:spcPct val="111600"/>
              </a:lnSpc>
              <a:spcBef>
                <a:spcPts val="1130"/>
              </a:spcBef>
            </a:pP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-Il </a:t>
            </a:r>
            <a:r>
              <a:rPr sz="1850" spc="-60" dirty="0">
                <a:solidFill>
                  <a:srgbClr val="FFFFFF"/>
                </a:solidFill>
                <a:latin typeface="Arial"/>
                <a:cs typeface="Arial"/>
              </a:rPr>
              <a:t>legislatore </a:t>
            </a:r>
            <a:r>
              <a:rPr sz="1850" spc="-100" dirty="0">
                <a:solidFill>
                  <a:srgbClr val="FFFFFF"/>
                </a:solidFill>
                <a:latin typeface="Arial"/>
                <a:cs typeface="Arial"/>
              </a:rPr>
              <a:t>ha </a:t>
            </a:r>
            <a:r>
              <a:rPr sz="1850" spc="-105" dirty="0">
                <a:solidFill>
                  <a:srgbClr val="FFFFFF"/>
                </a:solidFill>
                <a:latin typeface="Arial"/>
                <a:cs typeface="Arial"/>
              </a:rPr>
              <a:t>progressivamente </a:t>
            </a:r>
            <a:r>
              <a:rPr sz="1850" spc="-60" dirty="0">
                <a:solidFill>
                  <a:srgbClr val="FFFFFF"/>
                </a:solidFill>
                <a:latin typeface="Arial"/>
                <a:cs typeface="Arial"/>
              </a:rPr>
              <a:t>indebolito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ruolo </a:t>
            </a:r>
            <a:r>
              <a:rPr sz="1850" spc="-40" dirty="0">
                <a:solidFill>
                  <a:srgbClr val="FFFFFF"/>
                </a:solidFill>
                <a:latin typeface="Arial"/>
                <a:cs typeface="Arial"/>
              </a:rPr>
              <a:t>"certificativo"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della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valutazione </a:t>
            </a:r>
            <a:r>
              <a:rPr sz="1850" spc="-35" dirty="0">
                <a:solidFill>
                  <a:srgbClr val="FFFFFF"/>
                </a:solidFill>
                <a:latin typeface="Arial"/>
                <a:cs typeface="Arial"/>
              </a:rPr>
              <a:t>rafforzando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quello  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"formativo";</a:t>
            </a:r>
            <a:endParaRPr sz="185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385"/>
              </a:spcBef>
            </a:pP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-Occorre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promuovere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l'autonomia,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850" spc="-204" dirty="0">
                <a:solidFill>
                  <a:srgbClr val="FFFFFF"/>
                </a:solidFill>
                <a:latin typeface="Arial"/>
                <a:cs typeface="Arial"/>
              </a:rPr>
              <a:t>senso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responsabilità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50" spc="-60" dirty="0">
                <a:solidFill>
                  <a:srgbClr val="FFFFFF"/>
                </a:solidFill>
                <a:latin typeface="Arial"/>
                <a:cs typeface="Arial"/>
              </a:rPr>
              <a:t>soprattutto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capacità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1850" spc="2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autovalutazione;</a:t>
            </a:r>
            <a:endParaRPr sz="185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310"/>
              </a:spcBef>
            </a:pPr>
            <a:r>
              <a:rPr sz="1850" spc="-114" dirty="0">
                <a:solidFill>
                  <a:srgbClr val="FFFFFF"/>
                </a:solidFill>
                <a:latin typeface="Arial"/>
                <a:cs typeface="Arial"/>
              </a:rPr>
              <a:t>-Bisogna </a:t>
            </a:r>
            <a:r>
              <a:rPr sz="1850" spc="-35" dirty="0">
                <a:solidFill>
                  <a:srgbClr val="FFFFFF"/>
                </a:solidFill>
                <a:latin typeface="Arial"/>
                <a:cs typeface="Arial"/>
              </a:rPr>
              <a:t>porre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l'enfasi </a:t>
            </a:r>
            <a:r>
              <a:rPr sz="1850" spc="-270" dirty="0">
                <a:solidFill>
                  <a:srgbClr val="FFFFFF"/>
                </a:solidFill>
                <a:latin typeface="Arial"/>
                <a:cs typeface="Arial"/>
              </a:rPr>
              <a:t>su </a:t>
            </a:r>
            <a:r>
              <a:rPr sz="1850" spc="-105" dirty="0">
                <a:solidFill>
                  <a:srgbClr val="FFFFFF"/>
                </a:solidFill>
                <a:latin typeface="Arial"/>
                <a:cs typeface="Arial"/>
              </a:rPr>
              <a:t>ciò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che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110" dirty="0">
                <a:solidFill>
                  <a:srgbClr val="FFFFFF"/>
                </a:solidFill>
                <a:latin typeface="Arial"/>
                <a:cs typeface="Arial"/>
              </a:rPr>
              <a:t>buono </a:t>
            </a:r>
            <a:r>
              <a:rPr sz="1850" spc="-100" dirty="0">
                <a:solidFill>
                  <a:srgbClr val="FFFFFF"/>
                </a:solidFill>
                <a:latin typeface="Arial"/>
                <a:cs typeface="Arial"/>
              </a:rPr>
              <a:t>viene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fatto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più </a:t>
            </a:r>
            <a:r>
              <a:rPr sz="1850" spc="-270" dirty="0">
                <a:solidFill>
                  <a:srgbClr val="FFFFFF"/>
                </a:solidFill>
                <a:latin typeface="Arial"/>
                <a:cs typeface="Arial"/>
              </a:rPr>
              <a:t>su </a:t>
            </a:r>
            <a:r>
              <a:rPr sz="1850" spc="-105" dirty="0">
                <a:solidFill>
                  <a:srgbClr val="FFFFFF"/>
                </a:solidFill>
                <a:latin typeface="Arial"/>
                <a:cs typeface="Arial"/>
              </a:rPr>
              <a:t>ciò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che </a:t>
            </a:r>
            <a:r>
              <a:rPr sz="1850" spc="-100" dirty="0">
                <a:solidFill>
                  <a:srgbClr val="FFFFFF"/>
                </a:solidFill>
                <a:latin typeface="Arial"/>
                <a:cs typeface="Arial"/>
              </a:rPr>
              <a:t>viene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fatto </a:t>
            </a:r>
            <a:r>
              <a:rPr sz="1850" spc="-100" dirty="0">
                <a:solidFill>
                  <a:srgbClr val="FFFFFF"/>
                </a:solidFill>
                <a:latin typeface="Arial"/>
                <a:cs typeface="Arial"/>
              </a:rPr>
              <a:t>male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sz="1850" spc="-160" dirty="0">
                <a:solidFill>
                  <a:srgbClr val="FFFFFF"/>
                </a:solidFill>
                <a:latin typeface="Arial"/>
                <a:cs typeface="Arial"/>
              </a:rPr>
              <a:t>non</a:t>
            </a:r>
            <a:r>
              <a:rPr sz="1850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fatto;</a:t>
            </a:r>
            <a:endParaRPr sz="185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385"/>
              </a:spcBef>
            </a:pP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-Occorre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tenere </a:t>
            </a:r>
            <a:r>
              <a:rPr sz="1850" spc="-114" dirty="0">
                <a:solidFill>
                  <a:srgbClr val="FFFFFF"/>
                </a:solidFill>
                <a:latin typeface="Arial"/>
                <a:cs typeface="Arial"/>
              </a:rPr>
              <a:t>conto,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nella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valutazione,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del </a:t>
            </a:r>
            <a:r>
              <a:rPr sz="1850" spc="-120" dirty="0">
                <a:solidFill>
                  <a:srgbClr val="FFFFFF"/>
                </a:solidFill>
                <a:latin typeface="Arial"/>
                <a:cs typeface="Arial"/>
              </a:rPr>
              <a:t>contesto,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dei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fattori </a:t>
            </a:r>
            <a:r>
              <a:rPr sz="1850" spc="-60" dirty="0">
                <a:solidFill>
                  <a:srgbClr val="FFFFFF"/>
                </a:solidFill>
                <a:latin typeface="Arial"/>
                <a:cs typeface="Arial"/>
              </a:rPr>
              <a:t>ambientali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5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socio-culturali;</a:t>
            </a:r>
            <a:endParaRPr sz="185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310"/>
              </a:spcBef>
            </a:pP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-Valutare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l'attività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850" spc="-125" dirty="0">
                <a:solidFill>
                  <a:srgbClr val="FFFFFF"/>
                </a:solidFill>
                <a:latin typeface="Arial"/>
                <a:cs typeface="Arial"/>
              </a:rPr>
              <a:t>casa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è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pienamente </a:t>
            </a:r>
            <a:r>
              <a:rPr sz="1850" spc="-60" dirty="0">
                <a:solidFill>
                  <a:srgbClr val="FFFFFF"/>
                </a:solidFill>
                <a:latin typeface="Arial"/>
                <a:cs typeface="Arial"/>
              </a:rPr>
              <a:t>legittimo </a:t>
            </a:r>
            <a:r>
              <a:rPr sz="1850" spc="-190" dirty="0">
                <a:solidFill>
                  <a:srgbClr val="FFFFFF"/>
                </a:solidFill>
                <a:latin typeface="Arial"/>
                <a:cs typeface="Arial"/>
              </a:rPr>
              <a:t>(R. </a:t>
            </a:r>
            <a:r>
              <a:rPr sz="1850" spc="-195" dirty="0">
                <a:solidFill>
                  <a:srgbClr val="FFFFFF"/>
                </a:solidFill>
                <a:latin typeface="Arial"/>
                <a:cs typeface="Arial"/>
              </a:rPr>
              <a:t>D.</a:t>
            </a:r>
            <a:r>
              <a:rPr sz="185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45" dirty="0">
                <a:solidFill>
                  <a:srgbClr val="FFFFFF"/>
                </a:solidFill>
                <a:latin typeface="Arial"/>
                <a:cs typeface="Arial"/>
              </a:rPr>
              <a:t>653/1925);</a:t>
            </a:r>
            <a:endParaRPr sz="185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385"/>
              </a:spcBef>
            </a:pPr>
            <a:r>
              <a:rPr sz="1850" spc="-60" dirty="0">
                <a:solidFill>
                  <a:srgbClr val="FFFFFF"/>
                </a:solidFill>
                <a:latin typeface="Arial"/>
                <a:cs typeface="Arial"/>
              </a:rPr>
              <a:t>-Sarà </a:t>
            </a: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utile </a:t>
            </a: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liberarsi </a:t>
            </a:r>
            <a:r>
              <a:rPr sz="1850" spc="-114" dirty="0">
                <a:solidFill>
                  <a:srgbClr val="FFFFFF"/>
                </a:solidFill>
                <a:latin typeface="Arial"/>
                <a:cs typeface="Arial"/>
              </a:rPr>
              <a:t>dell'eccessivo </a:t>
            </a:r>
            <a:r>
              <a:rPr sz="1850" spc="-105" dirty="0">
                <a:solidFill>
                  <a:srgbClr val="FFFFFF"/>
                </a:solidFill>
                <a:latin typeface="Arial"/>
                <a:cs typeface="Arial"/>
              </a:rPr>
              <a:t>formalismo </a:t>
            </a:r>
            <a:r>
              <a:rPr sz="1850" spc="-130" dirty="0">
                <a:solidFill>
                  <a:srgbClr val="FFFFFF"/>
                </a:solidFill>
                <a:latin typeface="Arial"/>
                <a:cs typeface="Arial"/>
              </a:rPr>
              <a:t>(no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alla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"schiavitù"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dei </a:t>
            </a:r>
            <a:r>
              <a:rPr sz="1850" spc="-60" dirty="0">
                <a:solidFill>
                  <a:srgbClr val="FFFFFF"/>
                </a:solidFill>
                <a:latin typeface="Arial"/>
                <a:cs typeface="Arial"/>
              </a:rPr>
              <a:t>voti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della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media</a:t>
            </a:r>
            <a:r>
              <a:rPr sz="185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aritmetica).</a:t>
            </a:r>
            <a:endParaRPr sz="1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3400" y="2095500"/>
            <a:ext cx="11172825" cy="3905250"/>
            <a:chOff x="533400" y="2095500"/>
            <a:chExt cx="11172825" cy="3905250"/>
          </a:xfrm>
        </p:grpSpPr>
        <p:sp>
          <p:nvSpPr>
            <p:cNvPr id="3" name="object 3"/>
            <p:cNvSpPr/>
            <p:nvPr/>
          </p:nvSpPr>
          <p:spPr>
            <a:xfrm>
              <a:off x="542925" y="2105025"/>
              <a:ext cx="11153775" cy="3886200"/>
            </a:xfrm>
            <a:custGeom>
              <a:avLst/>
              <a:gdLst/>
              <a:ahLst/>
              <a:cxnLst/>
              <a:rect l="l" t="t" r="r" b="b"/>
              <a:pathLst>
                <a:path w="11153775" h="3886200">
                  <a:moveTo>
                    <a:pt x="11153775" y="0"/>
                  </a:moveTo>
                  <a:lnTo>
                    <a:pt x="0" y="0"/>
                  </a:lnTo>
                  <a:lnTo>
                    <a:pt x="0" y="3886200"/>
                  </a:lnTo>
                  <a:lnTo>
                    <a:pt x="11153775" y="3886200"/>
                  </a:lnTo>
                  <a:lnTo>
                    <a:pt x="11153775" y="0"/>
                  </a:lnTo>
                  <a:close/>
                </a:path>
              </a:pathLst>
            </a:custGeom>
            <a:solidFill>
              <a:srgbClr val="CF52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2925" y="2105025"/>
              <a:ext cx="11153775" cy="3886200"/>
            </a:xfrm>
            <a:custGeom>
              <a:avLst/>
              <a:gdLst/>
              <a:ahLst/>
              <a:cxnLst/>
              <a:rect l="l" t="t" r="r" b="b"/>
              <a:pathLst>
                <a:path w="11153775" h="3886200">
                  <a:moveTo>
                    <a:pt x="0" y="3886200"/>
                  </a:moveTo>
                  <a:lnTo>
                    <a:pt x="11153775" y="3886200"/>
                  </a:lnTo>
                  <a:lnTo>
                    <a:pt x="11153775" y="0"/>
                  </a:lnTo>
                  <a:lnTo>
                    <a:pt x="0" y="0"/>
                  </a:lnTo>
                  <a:lnTo>
                    <a:pt x="0" y="3886200"/>
                  </a:lnTo>
                  <a:close/>
                </a:path>
              </a:pathLst>
            </a:custGeom>
            <a:ln w="19050">
              <a:solidFill>
                <a:srgbClr val="973A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65480" y="1323276"/>
            <a:ext cx="3763645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430" dirty="0"/>
              <a:t>PROPOSTE</a:t>
            </a:r>
            <a:r>
              <a:rPr spc="-325" dirty="0"/>
              <a:t> </a:t>
            </a:r>
            <a:r>
              <a:rPr spc="-434" dirty="0"/>
              <a:t>OPERATIVE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3259" y="2314892"/>
            <a:ext cx="10839450" cy="34594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50" spc="-35" dirty="0">
                <a:solidFill>
                  <a:srgbClr val="FFFFFF"/>
                </a:solidFill>
                <a:latin typeface="Arial"/>
                <a:cs typeface="Arial"/>
              </a:rPr>
              <a:t>Oltre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quanto </a:t>
            </a:r>
            <a:r>
              <a:rPr sz="1850" spc="-165" dirty="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sz="1850" spc="-125" dirty="0">
                <a:solidFill>
                  <a:srgbClr val="FFFFFF"/>
                </a:solidFill>
                <a:latin typeface="Arial"/>
                <a:cs typeface="Arial"/>
              </a:rPr>
              <a:t>svolge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tradizionalmente </a:t>
            </a: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(interrogazioni,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verifiche, </a:t>
            </a:r>
            <a:r>
              <a:rPr sz="1850" spc="-40" dirty="0">
                <a:solidFill>
                  <a:srgbClr val="FFFFFF"/>
                </a:solidFill>
                <a:latin typeface="Arial"/>
                <a:cs typeface="Arial"/>
              </a:rPr>
              <a:t>…) </a:t>
            </a:r>
            <a:r>
              <a:rPr sz="1850" spc="-12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questa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fase più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che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mai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è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bene</a:t>
            </a:r>
            <a:r>
              <a:rPr sz="1850" spc="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che</a:t>
            </a: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nella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valutazione 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165" dirty="0">
                <a:solidFill>
                  <a:srgbClr val="FFFFFF"/>
                </a:solidFill>
                <a:latin typeface="Arial"/>
                <a:cs typeface="Arial"/>
              </a:rPr>
              <a:t>ciascun 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docente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entrino </a:t>
            </a:r>
            <a:r>
              <a:rPr sz="1850" spc="-114" dirty="0">
                <a:solidFill>
                  <a:srgbClr val="FFFFFF"/>
                </a:solidFill>
                <a:latin typeface="Arial"/>
                <a:cs typeface="Arial"/>
              </a:rPr>
              <a:t>strumenti</a:t>
            </a:r>
            <a:r>
              <a:rPr sz="185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60" dirty="0">
                <a:solidFill>
                  <a:srgbClr val="FFFFFF"/>
                </a:solidFill>
                <a:latin typeface="Arial"/>
                <a:cs typeface="Arial"/>
              </a:rPr>
              <a:t>quali:</a:t>
            </a:r>
            <a:endParaRPr sz="185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160"/>
              </a:spcBef>
            </a:pPr>
            <a:r>
              <a:rPr sz="1850" spc="-50" dirty="0">
                <a:solidFill>
                  <a:srgbClr val="FFFFFF"/>
                </a:solidFill>
                <a:latin typeface="Arial"/>
                <a:cs typeface="Arial"/>
              </a:rPr>
              <a:t>-Diari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dirty="0">
                <a:solidFill>
                  <a:srgbClr val="FFFFFF"/>
                </a:solidFill>
                <a:latin typeface="Arial"/>
                <a:cs typeface="Arial"/>
              </a:rPr>
              <a:t>bordo/autobiografie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cognitive  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dello</a:t>
            </a:r>
            <a:r>
              <a:rPr sz="185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studente;</a:t>
            </a:r>
            <a:endParaRPr sz="1850">
              <a:latin typeface="Arial"/>
              <a:cs typeface="Arial"/>
            </a:endParaRPr>
          </a:p>
          <a:p>
            <a:pPr marL="355600" marR="5080">
              <a:lnSpc>
                <a:spcPct val="103200"/>
              </a:lnSpc>
              <a:spcBef>
                <a:spcPts val="1010"/>
              </a:spcBef>
            </a:pPr>
            <a:r>
              <a:rPr sz="1850" spc="-114" dirty="0">
                <a:solidFill>
                  <a:srgbClr val="FFFFFF"/>
                </a:solidFill>
                <a:latin typeface="Arial"/>
                <a:cs typeface="Arial"/>
              </a:rPr>
              <a:t>-Rubriche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valutative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per </a:t>
            </a:r>
            <a:r>
              <a:rPr sz="1850" spc="-105" dirty="0">
                <a:solidFill>
                  <a:srgbClr val="FFFFFF"/>
                </a:solidFill>
                <a:latin typeface="Arial"/>
                <a:cs typeface="Arial"/>
              </a:rPr>
              <a:t>competenze </a:t>
            </a:r>
            <a:r>
              <a:rPr sz="1850" spc="-140" dirty="0">
                <a:solidFill>
                  <a:srgbClr val="FFFFFF"/>
                </a:solidFill>
                <a:latin typeface="Arial"/>
                <a:cs typeface="Arial"/>
              </a:rPr>
              <a:t>(con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descrittori </a:t>
            </a:r>
            <a:r>
              <a:rPr sz="1850" spc="-12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termini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responsabilità, </a:t>
            </a:r>
            <a:r>
              <a:rPr sz="1850" spc="-204" dirty="0">
                <a:solidFill>
                  <a:srgbClr val="FFFFFF"/>
                </a:solidFill>
                <a:latin typeface="Arial"/>
                <a:cs typeface="Arial"/>
              </a:rPr>
              <a:t>senso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autonomia, 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capacità 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metacognitive,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spirito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iniziativa, </a:t>
            </a:r>
            <a:r>
              <a:rPr sz="1850" spc="-40" dirty="0">
                <a:solidFill>
                  <a:srgbClr val="FFFFFF"/>
                </a:solidFill>
                <a:latin typeface="Arial"/>
                <a:cs typeface="Arial"/>
              </a:rPr>
              <a:t>…) </a:t>
            </a:r>
            <a:r>
              <a:rPr sz="1850" spc="-114" dirty="0">
                <a:solidFill>
                  <a:srgbClr val="FFFFFF"/>
                </a:solidFill>
                <a:latin typeface="Arial"/>
                <a:cs typeface="Arial"/>
              </a:rPr>
              <a:t>desunti </a:t>
            </a:r>
            <a:r>
              <a:rPr sz="1850" spc="-120" dirty="0">
                <a:solidFill>
                  <a:srgbClr val="FFFFFF"/>
                </a:solidFill>
                <a:latin typeface="Arial"/>
                <a:cs typeface="Arial"/>
              </a:rPr>
              <a:t>sia </a:t>
            </a:r>
            <a:r>
              <a:rPr sz="1850" spc="-10" dirty="0">
                <a:solidFill>
                  <a:srgbClr val="FFFFFF"/>
                </a:solidFill>
                <a:latin typeface="Arial"/>
                <a:cs typeface="Arial"/>
              </a:rPr>
              <a:t>dalla </a:t>
            </a:r>
            <a:r>
              <a:rPr sz="1850" spc="-105" dirty="0">
                <a:solidFill>
                  <a:srgbClr val="FFFFFF"/>
                </a:solidFill>
                <a:latin typeface="Arial"/>
                <a:cs typeface="Arial"/>
              </a:rPr>
              <a:t>strumentazione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130" dirty="0">
                <a:solidFill>
                  <a:srgbClr val="FFFFFF"/>
                </a:solidFill>
                <a:latin typeface="Arial"/>
                <a:cs typeface="Arial"/>
              </a:rPr>
              <a:t>cui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sopra </a:t>
            </a:r>
            <a:r>
              <a:rPr sz="1850" spc="-120" dirty="0">
                <a:solidFill>
                  <a:srgbClr val="FFFFFF"/>
                </a:solidFill>
                <a:latin typeface="Arial"/>
                <a:cs typeface="Arial"/>
              </a:rPr>
              <a:t>sia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dall'osservazione 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durante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attività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programmate </a:t>
            </a:r>
            <a:r>
              <a:rPr sz="1850" spc="-12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850" spc="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105" dirty="0">
                <a:solidFill>
                  <a:srgbClr val="FFFFFF"/>
                </a:solidFill>
                <a:latin typeface="Arial"/>
                <a:cs typeface="Arial"/>
              </a:rPr>
              <a:t>DaD;</a:t>
            </a:r>
            <a:endParaRPr sz="185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160"/>
              </a:spcBef>
            </a:pPr>
            <a:r>
              <a:rPr sz="1850" spc="-120" dirty="0">
                <a:solidFill>
                  <a:srgbClr val="FFFFFF"/>
                </a:solidFill>
                <a:latin typeface="Arial"/>
                <a:cs typeface="Arial"/>
              </a:rPr>
              <a:t>-Esperienze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50" dirty="0">
                <a:solidFill>
                  <a:srgbClr val="FFFFFF"/>
                </a:solidFill>
                <a:latin typeface="Arial"/>
                <a:cs typeface="Arial"/>
              </a:rPr>
              <a:t>rielaborazione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personale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del </a:t>
            </a:r>
            <a:r>
              <a:rPr sz="1850" spc="-110" dirty="0">
                <a:solidFill>
                  <a:srgbClr val="FFFFFF"/>
                </a:solidFill>
                <a:latin typeface="Arial"/>
                <a:cs typeface="Arial"/>
              </a:rPr>
              <a:t>discente </a:t>
            </a:r>
            <a:r>
              <a:rPr sz="1850" spc="-180" dirty="0">
                <a:solidFill>
                  <a:srgbClr val="FFFFFF"/>
                </a:solidFill>
                <a:latin typeface="Arial"/>
                <a:cs typeface="Arial"/>
              </a:rPr>
              <a:t>sui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temi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educativi </a:t>
            </a:r>
            <a:r>
              <a:rPr sz="1850" spc="10" dirty="0">
                <a:solidFill>
                  <a:srgbClr val="FFFFFF"/>
                </a:solidFill>
                <a:latin typeface="Arial"/>
                <a:cs typeface="Arial"/>
              </a:rPr>
              <a:t>da </a:t>
            </a:r>
            <a:r>
              <a:rPr sz="1850" spc="-10" dirty="0">
                <a:solidFill>
                  <a:srgbClr val="FFFFFF"/>
                </a:solidFill>
                <a:latin typeface="Arial"/>
                <a:cs typeface="Arial"/>
              </a:rPr>
              <a:t>trattare </a:t>
            </a:r>
            <a:r>
              <a:rPr sz="1850" spc="-120" dirty="0">
                <a:solidFill>
                  <a:srgbClr val="FFFFFF"/>
                </a:solidFill>
                <a:latin typeface="Arial"/>
                <a:cs typeface="Arial"/>
              </a:rPr>
              <a:t>(sulla </a:t>
            </a:r>
            <a:r>
              <a:rPr sz="1850" spc="-100" dirty="0">
                <a:solidFill>
                  <a:srgbClr val="FFFFFF"/>
                </a:solidFill>
                <a:latin typeface="Arial"/>
                <a:cs typeface="Arial"/>
              </a:rPr>
              <a:t>base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1850" spc="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letture,</a:t>
            </a:r>
            <a:endParaRPr sz="185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35"/>
              </a:spcBef>
            </a:pP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materiali, </a:t>
            </a: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film,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video, </a:t>
            </a:r>
            <a:r>
              <a:rPr sz="1850" spc="-40" dirty="0">
                <a:solidFill>
                  <a:srgbClr val="FFFFFF"/>
                </a:solidFill>
                <a:latin typeface="Arial"/>
                <a:cs typeface="Arial"/>
              </a:rPr>
              <a:t>…)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invitandolo </a:t>
            </a:r>
            <a:r>
              <a:rPr sz="1850" spc="-105" dirty="0">
                <a:solidFill>
                  <a:srgbClr val="FFFFFF"/>
                </a:solidFill>
                <a:latin typeface="Arial"/>
                <a:cs typeface="Arial"/>
              </a:rPr>
              <a:t>eventualmente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850" spc="-110" dirty="0">
                <a:solidFill>
                  <a:srgbClr val="FFFFFF"/>
                </a:solidFill>
                <a:latin typeface="Arial"/>
                <a:cs typeface="Arial"/>
              </a:rPr>
              <a:t>documentarsi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persona e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50" dirty="0">
                <a:solidFill>
                  <a:srgbClr val="FFFFFF"/>
                </a:solidFill>
                <a:latin typeface="Arial"/>
                <a:cs typeface="Arial"/>
              </a:rPr>
              <a:t>relazionare;</a:t>
            </a:r>
            <a:endParaRPr sz="185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085"/>
              </a:spcBef>
            </a:pP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-Compiti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realtà </a:t>
            </a:r>
            <a:r>
              <a:rPr sz="1850" spc="10" dirty="0">
                <a:solidFill>
                  <a:srgbClr val="FFFFFF"/>
                </a:solidFill>
                <a:latin typeface="Arial"/>
                <a:cs typeface="Arial"/>
              </a:rPr>
              <a:t>da </a:t>
            </a:r>
            <a:r>
              <a:rPr sz="1850" spc="-60" dirty="0">
                <a:solidFill>
                  <a:srgbClr val="FFFFFF"/>
                </a:solidFill>
                <a:latin typeface="Arial"/>
                <a:cs typeface="Arial"/>
              </a:rPr>
              <a:t>produrre </a:t>
            </a:r>
            <a:r>
              <a:rPr sz="1850" spc="-12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autonomia </a:t>
            </a:r>
            <a:r>
              <a:rPr sz="1850" spc="-35" dirty="0">
                <a:solidFill>
                  <a:srgbClr val="FFFFFF"/>
                </a:solidFill>
                <a:latin typeface="Arial"/>
                <a:cs typeface="Arial"/>
              </a:rPr>
              <a:t>(per </a:t>
            </a:r>
            <a:r>
              <a:rPr sz="1850" spc="-165" dirty="0">
                <a:solidFill>
                  <a:srgbClr val="FFFFFF"/>
                </a:solidFill>
                <a:latin typeface="Arial"/>
                <a:cs typeface="Arial"/>
              </a:rPr>
              <a:t>es. 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realizzare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modellini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100" dirty="0">
                <a:solidFill>
                  <a:srgbClr val="FFFFFF"/>
                </a:solidFill>
                <a:latin typeface="Arial"/>
                <a:cs typeface="Arial"/>
              </a:rPr>
              <a:t>cellule,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tenere</a:t>
            </a:r>
            <a:r>
              <a:rPr sz="1850" spc="2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40" dirty="0">
                <a:solidFill>
                  <a:srgbClr val="FFFFFF"/>
                </a:solidFill>
                <a:latin typeface="Arial"/>
                <a:cs typeface="Arial"/>
              </a:rPr>
              <a:t>un'autobiografia</a:t>
            </a:r>
            <a:endParaRPr sz="185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05"/>
              </a:spcBef>
            </a:pP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questi </a:t>
            </a: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giorni, 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realizzare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disegni/immagini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che </a:t>
            </a:r>
            <a:r>
              <a:rPr sz="1850" spc="-110" dirty="0">
                <a:solidFill>
                  <a:srgbClr val="FFFFFF"/>
                </a:solidFill>
                <a:latin typeface="Arial"/>
                <a:cs typeface="Arial"/>
              </a:rPr>
              <a:t>esprimano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850" spc="-60" dirty="0">
                <a:solidFill>
                  <a:srgbClr val="FFFFFF"/>
                </a:solidFill>
                <a:latin typeface="Arial"/>
                <a:cs typeface="Arial"/>
              </a:rPr>
              <a:t>paure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110" dirty="0">
                <a:solidFill>
                  <a:srgbClr val="FFFFFF"/>
                </a:solidFill>
                <a:latin typeface="Arial"/>
                <a:cs typeface="Arial"/>
              </a:rPr>
              <a:t>questo</a:t>
            </a:r>
            <a:r>
              <a:rPr sz="1850" spc="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50" dirty="0">
                <a:solidFill>
                  <a:srgbClr val="FFFFFF"/>
                </a:solidFill>
                <a:latin typeface="Arial"/>
                <a:cs typeface="Arial"/>
              </a:rPr>
              <a:t>periodo, </a:t>
            </a:r>
            <a:r>
              <a:rPr sz="1850" spc="-40" dirty="0">
                <a:solidFill>
                  <a:srgbClr val="FFFFFF"/>
                </a:solidFill>
                <a:latin typeface="Arial"/>
                <a:cs typeface="Arial"/>
              </a:rPr>
              <a:t>…)</a:t>
            </a:r>
            <a:endParaRPr sz="1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5480" y="1323276"/>
            <a:ext cx="1032637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190" dirty="0"/>
              <a:t>IN </a:t>
            </a:r>
            <a:r>
              <a:rPr spc="-300" dirty="0"/>
              <a:t>ULTIMO: </a:t>
            </a:r>
            <a:r>
              <a:rPr spc="-380" dirty="0"/>
              <a:t>IL </a:t>
            </a:r>
            <a:r>
              <a:rPr spc="-420" dirty="0"/>
              <a:t>VALORE </a:t>
            </a:r>
            <a:r>
              <a:rPr spc="-270" dirty="0"/>
              <a:t>GIURIDICO </a:t>
            </a:r>
            <a:r>
              <a:rPr spc="-565" dirty="0"/>
              <a:t>DELLE </a:t>
            </a:r>
            <a:r>
              <a:rPr spc="-365" dirty="0"/>
              <a:t>"PROVE </a:t>
            </a:r>
            <a:r>
              <a:rPr spc="-185" dirty="0"/>
              <a:t>A</a:t>
            </a:r>
            <a:r>
              <a:rPr spc="70" dirty="0"/>
              <a:t> </a:t>
            </a:r>
            <a:r>
              <a:rPr spc="-280" dirty="0"/>
              <a:t>DISTANZA"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925" y="2105025"/>
            <a:ext cx="11153775" cy="3886200"/>
          </a:xfrm>
          <a:prstGeom prst="rect">
            <a:avLst/>
          </a:prstGeom>
          <a:solidFill>
            <a:srgbClr val="CF5241"/>
          </a:solidFill>
          <a:ln w="19050">
            <a:solidFill>
              <a:srgbClr val="973A2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Times New Roman"/>
              <a:cs typeface="Times New Roman"/>
            </a:endParaRPr>
          </a:p>
          <a:p>
            <a:pPr marL="152400" marR="311785">
              <a:lnSpc>
                <a:spcPct val="114999"/>
              </a:lnSpc>
              <a:spcBef>
                <a:spcPts val="5"/>
              </a:spcBef>
            </a:pPr>
            <a:r>
              <a:rPr sz="1850" spc="-145" dirty="0">
                <a:solidFill>
                  <a:srgbClr val="FFFFFF"/>
                </a:solidFill>
                <a:latin typeface="Arial"/>
                <a:cs typeface="Arial"/>
              </a:rPr>
              <a:t>Anche </a:t>
            </a:r>
            <a:r>
              <a:rPr sz="1850" spc="-210" dirty="0">
                <a:solidFill>
                  <a:srgbClr val="FFFFFF"/>
                </a:solidFill>
                <a:latin typeface="Arial"/>
                <a:cs typeface="Arial"/>
              </a:rPr>
              <a:t>se </a:t>
            </a:r>
            <a:r>
              <a:rPr sz="1850" spc="-110" dirty="0">
                <a:solidFill>
                  <a:srgbClr val="FFFFFF"/>
                </a:solidFill>
                <a:latin typeface="Arial"/>
                <a:cs typeface="Arial"/>
              </a:rPr>
              <a:t>questo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aspetto </a:t>
            </a:r>
            <a:r>
              <a:rPr sz="1850" spc="-100" dirty="0">
                <a:solidFill>
                  <a:srgbClr val="FFFFFF"/>
                </a:solidFill>
                <a:latin typeface="Arial"/>
                <a:cs typeface="Arial"/>
              </a:rPr>
              <a:t>sfugge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talora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al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docente, </a:t>
            </a:r>
            <a:r>
              <a:rPr sz="1850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la </a:t>
            </a:r>
            <a:r>
              <a:rPr sz="1850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valutazione </a:t>
            </a:r>
            <a:r>
              <a:rPr sz="1850" u="sng" spc="-9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è </a:t>
            </a:r>
            <a:r>
              <a:rPr sz="1850" u="sng" spc="-1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anche </a:t>
            </a:r>
            <a:r>
              <a:rPr sz="1850" u="sng" spc="-2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un </a:t>
            </a:r>
            <a:r>
              <a:rPr sz="1850" u="sng" spc="-8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procedimento </a:t>
            </a:r>
            <a:r>
              <a:rPr sz="1850" u="sng" spc="-10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amministrativo </a:t>
            </a:r>
            <a:r>
              <a:rPr sz="1850" u="sng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della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u="sng" spc="-9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Pubblica </a:t>
            </a:r>
            <a:r>
              <a:rPr sz="1850" u="sng" spc="-1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Amministrazione</a:t>
            </a:r>
            <a:r>
              <a:rPr sz="1850" spc="-12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che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produce </a:t>
            </a:r>
            <a:r>
              <a:rPr sz="1850" spc="10" dirty="0">
                <a:solidFill>
                  <a:srgbClr val="FFFFFF"/>
                </a:solidFill>
                <a:latin typeface="Arial"/>
                <a:cs typeface="Arial"/>
              </a:rPr>
              <a:t>effetti </a:t>
            </a: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giuridici </a:t>
            </a:r>
            <a:r>
              <a:rPr sz="1850" spc="-270" dirty="0">
                <a:solidFill>
                  <a:srgbClr val="FFFFFF"/>
                </a:solidFill>
                <a:latin typeface="Arial"/>
                <a:cs typeface="Arial"/>
              </a:rPr>
              <a:t>su </a:t>
            </a:r>
            <a:r>
              <a:rPr sz="1850" spc="-35" dirty="0">
                <a:solidFill>
                  <a:srgbClr val="FFFFFF"/>
                </a:solidFill>
                <a:latin typeface="Arial"/>
                <a:cs typeface="Arial"/>
              </a:rPr>
              <a:t>terzi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(l'ammissione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sz="1850" spc="-160" dirty="0">
                <a:solidFill>
                  <a:srgbClr val="FFFFFF"/>
                </a:solidFill>
                <a:latin typeface="Arial"/>
                <a:cs typeface="Arial"/>
              </a:rPr>
              <a:t>meno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all'anno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175" dirty="0">
                <a:solidFill>
                  <a:srgbClr val="FFFFFF"/>
                </a:solidFill>
                <a:latin typeface="Arial"/>
                <a:cs typeface="Arial"/>
              </a:rPr>
              <a:t>successivo).</a:t>
            </a:r>
            <a:endParaRPr sz="1850">
              <a:latin typeface="Arial"/>
              <a:cs typeface="Arial"/>
            </a:endParaRPr>
          </a:p>
          <a:p>
            <a:pPr marL="152400" marR="511175">
              <a:lnSpc>
                <a:spcPts val="2480"/>
              </a:lnSpc>
              <a:spcBef>
                <a:spcPts val="120"/>
              </a:spcBef>
            </a:pP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Verifiche,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interrogazioni </a:t>
            </a:r>
            <a:r>
              <a:rPr sz="1850" spc="-30" dirty="0">
                <a:solidFill>
                  <a:srgbClr val="FFFFFF"/>
                </a:solidFill>
                <a:latin typeface="Arial"/>
                <a:cs typeface="Arial"/>
              </a:rPr>
              <a:t>ed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esercitazioni </a:t>
            </a:r>
            <a:r>
              <a:rPr sz="1850" spc="-175" dirty="0">
                <a:solidFill>
                  <a:srgbClr val="FFFFFF"/>
                </a:solidFill>
                <a:latin typeface="Arial"/>
                <a:cs typeface="Arial"/>
              </a:rPr>
              <a:t>sono </a:t>
            </a:r>
            <a:r>
              <a:rPr sz="1850" spc="-35" dirty="0">
                <a:solidFill>
                  <a:srgbClr val="FFFFFF"/>
                </a:solidFill>
                <a:latin typeface="Arial"/>
                <a:cs typeface="Arial"/>
              </a:rPr>
              <a:t>pertanto </a:t>
            </a:r>
            <a:r>
              <a:rPr sz="1850" u="sng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atti </a:t>
            </a:r>
            <a:r>
              <a:rPr sz="1850" u="sng" spc="-9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amministrativi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1850" spc="-35" dirty="0">
                <a:solidFill>
                  <a:srgbClr val="FFFFFF"/>
                </a:solidFill>
                <a:latin typeface="Arial"/>
                <a:cs typeface="Arial"/>
              </a:rPr>
              <a:t>finalizzati </a:t>
            </a:r>
            <a:r>
              <a:rPr sz="1850" spc="-40" dirty="0">
                <a:solidFill>
                  <a:srgbClr val="FFFFFF"/>
                </a:solidFill>
                <a:latin typeface="Arial"/>
                <a:cs typeface="Arial"/>
              </a:rPr>
              <a:t>alle </a:t>
            </a:r>
            <a:r>
              <a:rPr sz="1850" spc="-100" dirty="0">
                <a:solidFill>
                  <a:srgbClr val="FFFFFF"/>
                </a:solidFill>
                <a:latin typeface="Arial"/>
                <a:cs typeface="Arial"/>
              </a:rPr>
              <a:t>decisioni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che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850" spc="-295" dirty="0">
                <a:solidFill>
                  <a:srgbClr val="FFFFFF"/>
                </a:solidFill>
                <a:latin typeface="Arial"/>
                <a:cs typeface="Arial"/>
              </a:rPr>
              <a:t>P. </a:t>
            </a:r>
            <a:r>
              <a:rPr sz="1850" spc="-110" dirty="0">
                <a:solidFill>
                  <a:srgbClr val="FFFFFF"/>
                </a:solidFill>
                <a:latin typeface="Arial"/>
                <a:cs typeface="Arial"/>
              </a:rPr>
              <a:t>A. 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deve </a:t>
            </a: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prendere </a:t>
            </a:r>
            <a:r>
              <a:rPr sz="1850" spc="-114" dirty="0">
                <a:solidFill>
                  <a:srgbClr val="FFFFFF"/>
                </a:solidFill>
                <a:latin typeface="Arial"/>
                <a:cs typeface="Arial"/>
              </a:rPr>
              <a:t>(in </a:t>
            </a:r>
            <a:r>
              <a:rPr sz="1850" spc="-110" dirty="0">
                <a:solidFill>
                  <a:srgbClr val="FFFFFF"/>
                </a:solidFill>
                <a:latin typeface="Arial"/>
                <a:cs typeface="Arial"/>
              </a:rPr>
              <a:t>questo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caso: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promuovere o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meno). </a:t>
            </a:r>
            <a:r>
              <a:rPr sz="1850" spc="-17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quanto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procedimento </a:t>
            </a:r>
            <a:r>
              <a:rPr sz="1850" spc="-105" dirty="0">
                <a:solidFill>
                  <a:srgbClr val="FFFFFF"/>
                </a:solidFill>
                <a:latin typeface="Arial"/>
                <a:cs typeface="Arial"/>
              </a:rPr>
              <a:t>amministrativo,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è</a:t>
            </a:r>
            <a:r>
              <a:rPr sz="1850" spc="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35" dirty="0">
                <a:solidFill>
                  <a:srgbClr val="FFFFFF"/>
                </a:solidFill>
                <a:latin typeface="Arial"/>
                <a:cs typeface="Arial"/>
              </a:rPr>
              <a:t>applicabile</a:t>
            </a:r>
            <a:endParaRPr sz="185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  <a:spcBef>
                <a:spcPts val="209"/>
              </a:spcBef>
            </a:pP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integralmente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decreto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legislativo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7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marzo </a:t>
            </a:r>
            <a:r>
              <a:rPr sz="1850" spc="-10" dirty="0">
                <a:solidFill>
                  <a:srgbClr val="FFFFFF"/>
                </a:solidFill>
                <a:latin typeface="Arial"/>
                <a:cs typeface="Arial"/>
              </a:rPr>
              <a:t>2005, </a:t>
            </a:r>
            <a:r>
              <a:rPr sz="1850" spc="10" dirty="0">
                <a:solidFill>
                  <a:srgbClr val="FFFFFF"/>
                </a:solidFill>
                <a:latin typeface="Arial"/>
                <a:cs typeface="Arial"/>
              </a:rPr>
              <a:t>82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"Codice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dell'amministrazione</a:t>
            </a:r>
            <a:r>
              <a:rPr sz="1850" spc="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digitale".</a:t>
            </a:r>
            <a:endParaRPr sz="185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  <a:spcBef>
                <a:spcPts val="1310"/>
              </a:spcBef>
            </a:pPr>
            <a:r>
              <a:rPr sz="1850" spc="-165" dirty="0">
                <a:solidFill>
                  <a:srgbClr val="FFFFFF"/>
                </a:solidFill>
                <a:latin typeface="Arial"/>
                <a:cs typeface="Arial"/>
              </a:rPr>
              <a:t>Esaminiamo </a:t>
            </a:r>
            <a:r>
              <a:rPr sz="1850" spc="-105" dirty="0">
                <a:solidFill>
                  <a:srgbClr val="FFFFFF"/>
                </a:solidFill>
                <a:latin typeface="Arial"/>
                <a:cs typeface="Arial"/>
              </a:rPr>
              <a:t>alcuni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articoli.</a:t>
            </a:r>
            <a:endParaRPr sz="1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5480" y="1323276"/>
            <a:ext cx="1032637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190" dirty="0"/>
              <a:t>IN </a:t>
            </a:r>
            <a:r>
              <a:rPr spc="-300" dirty="0"/>
              <a:t>ULTIMO: </a:t>
            </a:r>
            <a:r>
              <a:rPr spc="-380" dirty="0"/>
              <a:t>IL </a:t>
            </a:r>
            <a:r>
              <a:rPr spc="-420" dirty="0"/>
              <a:t>VALORE </a:t>
            </a:r>
            <a:r>
              <a:rPr spc="-270" dirty="0"/>
              <a:t>GIURIDICO </a:t>
            </a:r>
            <a:r>
              <a:rPr spc="-565" dirty="0"/>
              <a:t>DELLE </a:t>
            </a:r>
            <a:r>
              <a:rPr spc="-365" dirty="0"/>
              <a:t>"PROVE </a:t>
            </a:r>
            <a:r>
              <a:rPr spc="-185" dirty="0"/>
              <a:t>A</a:t>
            </a:r>
            <a:r>
              <a:rPr spc="70" dirty="0"/>
              <a:t> </a:t>
            </a:r>
            <a:r>
              <a:rPr spc="-280" dirty="0"/>
              <a:t>DISTANZA"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925" y="2105025"/>
            <a:ext cx="11153775" cy="3886200"/>
          </a:xfrm>
          <a:prstGeom prst="rect">
            <a:avLst/>
          </a:prstGeom>
          <a:solidFill>
            <a:srgbClr val="CF5241"/>
          </a:solidFill>
          <a:ln w="19050">
            <a:solidFill>
              <a:srgbClr val="973A2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50">
              <a:latin typeface="Times New Roman"/>
              <a:cs typeface="Times New Roman"/>
            </a:endParaRPr>
          </a:p>
          <a:p>
            <a:pPr marL="152400" marR="497205">
              <a:lnSpc>
                <a:spcPct val="113399"/>
              </a:lnSpc>
            </a:pPr>
            <a:r>
              <a:rPr sz="1850" spc="-40" dirty="0">
                <a:solidFill>
                  <a:srgbClr val="FFFFFF"/>
                </a:solidFill>
                <a:latin typeface="Arial"/>
                <a:cs typeface="Arial"/>
              </a:rPr>
              <a:t>Art. </a:t>
            </a:r>
            <a:r>
              <a:rPr sz="1850" spc="10" dirty="0">
                <a:solidFill>
                  <a:srgbClr val="FFFFFF"/>
                </a:solidFill>
                <a:latin typeface="Arial"/>
                <a:cs typeface="Arial"/>
              </a:rPr>
              <a:t>12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1850" spc="-190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pubbliche </a:t>
            </a:r>
            <a:r>
              <a:rPr sz="1850" spc="-100" dirty="0">
                <a:solidFill>
                  <a:srgbClr val="FFFFFF"/>
                </a:solidFill>
                <a:latin typeface="Arial"/>
                <a:cs typeface="Arial"/>
              </a:rPr>
              <a:t>amministrazioni </a:t>
            </a:r>
            <a:r>
              <a:rPr sz="1850" spc="-60" dirty="0">
                <a:solidFill>
                  <a:srgbClr val="FFFFFF"/>
                </a:solidFill>
                <a:latin typeface="Arial"/>
                <a:cs typeface="Arial"/>
              </a:rPr>
              <a:t>nell'organizzare </a:t>
            </a:r>
            <a:r>
              <a:rPr sz="1850" spc="-105" dirty="0">
                <a:solidFill>
                  <a:srgbClr val="FFFFFF"/>
                </a:solidFill>
                <a:latin typeface="Arial"/>
                <a:cs typeface="Arial"/>
              </a:rPr>
              <a:t>autonomamente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propria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attività </a:t>
            </a:r>
            <a:r>
              <a:rPr sz="1850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utilizzano </a:t>
            </a:r>
            <a:r>
              <a:rPr sz="1850" u="sng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le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u="sng" spc="-7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tecnologie </a:t>
            </a:r>
            <a:r>
              <a:rPr sz="1850" u="sng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dell'informazione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della </a:t>
            </a:r>
            <a:r>
              <a:rPr sz="1850" spc="-120" dirty="0">
                <a:solidFill>
                  <a:srgbClr val="FFFFFF"/>
                </a:solidFill>
                <a:latin typeface="Arial"/>
                <a:cs typeface="Arial"/>
              </a:rPr>
              <a:t>comunicazione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per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realizzazione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degli </a:t>
            </a:r>
            <a:r>
              <a:rPr sz="1850" spc="-30" dirty="0">
                <a:solidFill>
                  <a:srgbClr val="FFFFFF"/>
                </a:solidFill>
                <a:latin typeface="Arial"/>
                <a:cs typeface="Arial"/>
              </a:rPr>
              <a:t>obiettivi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40" dirty="0">
                <a:solidFill>
                  <a:srgbClr val="FFFFFF"/>
                </a:solidFill>
                <a:latin typeface="Arial"/>
                <a:cs typeface="Arial"/>
              </a:rPr>
              <a:t>efficacia, </a:t>
            </a: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efficienza  </a:t>
            </a:r>
            <a:r>
              <a:rPr sz="1850" spc="10" dirty="0">
                <a:solidFill>
                  <a:srgbClr val="FFFFFF"/>
                </a:solidFill>
                <a:latin typeface="Arial"/>
                <a:cs typeface="Arial"/>
              </a:rPr>
              <a:t>[…] </a:t>
            </a:r>
            <a:r>
              <a:rPr sz="1850" spc="-145" dirty="0">
                <a:solidFill>
                  <a:srgbClr val="FFFFFF"/>
                </a:solidFill>
                <a:latin typeface="Arial"/>
                <a:cs typeface="Arial"/>
              </a:rPr>
              <a:t>nonché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per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l'effettivo </a:t>
            </a:r>
            <a:r>
              <a:rPr sz="1850" spc="-125" dirty="0">
                <a:solidFill>
                  <a:srgbClr val="FFFFFF"/>
                </a:solidFill>
                <a:latin typeface="Arial"/>
                <a:cs typeface="Arial"/>
              </a:rPr>
              <a:t>riconoscimento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dei </a:t>
            </a:r>
            <a:r>
              <a:rPr sz="1850" spc="-10" dirty="0">
                <a:solidFill>
                  <a:srgbClr val="FFFFFF"/>
                </a:solidFill>
                <a:latin typeface="Arial"/>
                <a:cs typeface="Arial"/>
              </a:rPr>
              <a:t>diritti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dei</a:t>
            </a:r>
            <a:r>
              <a:rPr sz="1850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60" dirty="0">
                <a:solidFill>
                  <a:srgbClr val="FFFFFF"/>
                </a:solidFill>
                <a:latin typeface="Arial"/>
                <a:cs typeface="Arial"/>
              </a:rPr>
              <a:t>cittadini.</a:t>
            </a:r>
            <a:endParaRPr sz="185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  <a:spcBef>
                <a:spcPts val="1310"/>
              </a:spcBef>
            </a:pPr>
            <a:r>
              <a:rPr sz="1850" spc="-170" dirty="0">
                <a:solidFill>
                  <a:srgbClr val="FFFFFF"/>
                </a:solidFill>
                <a:latin typeface="Arial"/>
                <a:cs typeface="Arial"/>
              </a:rPr>
              <a:t>Che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nel </a:t>
            </a:r>
            <a:r>
              <a:rPr sz="1850" spc="-130" dirty="0">
                <a:solidFill>
                  <a:srgbClr val="FFFFFF"/>
                </a:solidFill>
                <a:latin typeface="Arial"/>
                <a:cs typeface="Arial"/>
              </a:rPr>
              <a:t>nostro </a:t>
            </a:r>
            <a:r>
              <a:rPr sz="1850" spc="-150" dirty="0">
                <a:solidFill>
                  <a:srgbClr val="FFFFFF"/>
                </a:solidFill>
                <a:latin typeface="Arial"/>
                <a:cs typeface="Arial"/>
              </a:rPr>
              <a:t>caso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è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diritto </a:t>
            </a: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all'istruzione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130" dirty="0">
                <a:solidFill>
                  <a:srgbClr val="FFFFFF"/>
                </a:solidFill>
                <a:latin typeface="Arial"/>
                <a:cs typeface="Arial"/>
              </a:rPr>
              <a:t>cui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alla </a:t>
            </a:r>
            <a:r>
              <a:rPr sz="1850" spc="-140" dirty="0">
                <a:solidFill>
                  <a:srgbClr val="FFFFFF"/>
                </a:solidFill>
                <a:latin typeface="Arial"/>
                <a:cs typeface="Arial"/>
              </a:rPr>
              <a:t>Cost., </a:t>
            </a:r>
            <a:r>
              <a:rPr sz="1850" spc="-10" dirty="0">
                <a:solidFill>
                  <a:srgbClr val="FFFFFF"/>
                </a:solidFill>
                <a:latin typeface="Arial"/>
                <a:cs typeface="Arial"/>
              </a:rPr>
              <a:t>art.</a:t>
            </a:r>
            <a:r>
              <a:rPr sz="185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34.</a:t>
            </a:r>
            <a:endParaRPr sz="1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3400" y="2095500"/>
            <a:ext cx="11172825" cy="3905250"/>
            <a:chOff x="533400" y="2095500"/>
            <a:chExt cx="11172825" cy="3905250"/>
          </a:xfrm>
        </p:grpSpPr>
        <p:sp>
          <p:nvSpPr>
            <p:cNvPr id="3" name="object 3"/>
            <p:cNvSpPr/>
            <p:nvPr/>
          </p:nvSpPr>
          <p:spPr>
            <a:xfrm>
              <a:off x="542925" y="2105025"/>
              <a:ext cx="11153775" cy="3886200"/>
            </a:xfrm>
            <a:custGeom>
              <a:avLst/>
              <a:gdLst/>
              <a:ahLst/>
              <a:cxnLst/>
              <a:rect l="l" t="t" r="r" b="b"/>
              <a:pathLst>
                <a:path w="11153775" h="3886200">
                  <a:moveTo>
                    <a:pt x="11153775" y="0"/>
                  </a:moveTo>
                  <a:lnTo>
                    <a:pt x="0" y="0"/>
                  </a:lnTo>
                  <a:lnTo>
                    <a:pt x="0" y="3886200"/>
                  </a:lnTo>
                  <a:lnTo>
                    <a:pt x="11153775" y="3886200"/>
                  </a:lnTo>
                  <a:lnTo>
                    <a:pt x="11153775" y="0"/>
                  </a:lnTo>
                  <a:close/>
                </a:path>
              </a:pathLst>
            </a:custGeom>
            <a:solidFill>
              <a:srgbClr val="CF52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2925" y="2105025"/>
              <a:ext cx="11153775" cy="3886200"/>
            </a:xfrm>
            <a:custGeom>
              <a:avLst/>
              <a:gdLst/>
              <a:ahLst/>
              <a:cxnLst/>
              <a:rect l="l" t="t" r="r" b="b"/>
              <a:pathLst>
                <a:path w="11153775" h="3886200">
                  <a:moveTo>
                    <a:pt x="0" y="3886200"/>
                  </a:moveTo>
                  <a:lnTo>
                    <a:pt x="11153775" y="3886200"/>
                  </a:lnTo>
                  <a:lnTo>
                    <a:pt x="11153775" y="0"/>
                  </a:lnTo>
                  <a:lnTo>
                    <a:pt x="0" y="0"/>
                  </a:lnTo>
                  <a:lnTo>
                    <a:pt x="0" y="3886200"/>
                  </a:lnTo>
                  <a:close/>
                </a:path>
              </a:pathLst>
            </a:custGeom>
            <a:ln w="19050">
              <a:solidFill>
                <a:srgbClr val="973A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65480" y="1323276"/>
            <a:ext cx="1032637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190" dirty="0"/>
              <a:t>IN </a:t>
            </a:r>
            <a:r>
              <a:rPr spc="-300" dirty="0"/>
              <a:t>ULTIMO: </a:t>
            </a:r>
            <a:r>
              <a:rPr spc="-380" dirty="0"/>
              <a:t>IL </a:t>
            </a:r>
            <a:r>
              <a:rPr spc="-420" dirty="0"/>
              <a:t>VALORE </a:t>
            </a:r>
            <a:r>
              <a:rPr spc="-270" dirty="0"/>
              <a:t>GIURIDICO </a:t>
            </a:r>
            <a:r>
              <a:rPr spc="-565" dirty="0"/>
              <a:t>DELLE </a:t>
            </a:r>
            <a:r>
              <a:rPr spc="-365" dirty="0"/>
              <a:t>"PROVE </a:t>
            </a:r>
            <a:r>
              <a:rPr spc="-185" dirty="0"/>
              <a:t>A</a:t>
            </a:r>
            <a:r>
              <a:rPr spc="70" dirty="0"/>
              <a:t> </a:t>
            </a:r>
            <a:r>
              <a:rPr spc="-280" dirty="0"/>
              <a:t>DISTANZA"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3259" y="2815018"/>
            <a:ext cx="10848975" cy="2400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40335">
              <a:lnSpc>
                <a:spcPct val="115100"/>
              </a:lnSpc>
              <a:spcBef>
                <a:spcPts val="95"/>
              </a:spcBef>
            </a:pPr>
            <a:r>
              <a:rPr sz="1850" spc="-210" dirty="0">
                <a:solidFill>
                  <a:srgbClr val="FFFFFF"/>
                </a:solidFill>
                <a:latin typeface="Arial"/>
                <a:cs typeface="Arial"/>
              </a:rPr>
              <a:t>Un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compito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sz="1850" spc="-210" dirty="0">
                <a:solidFill>
                  <a:srgbClr val="FFFFFF"/>
                </a:solidFill>
                <a:latin typeface="Arial"/>
                <a:cs typeface="Arial"/>
              </a:rPr>
              <a:t>un </a:t>
            </a:r>
            <a:r>
              <a:rPr sz="1850" spc="-100" dirty="0">
                <a:solidFill>
                  <a:srgbClr val="FFFFFF"/>
                </a:solidFill>
                <a:latin typeface="Arial"/>
                <a:cs typeface="Arial"/>
              </a:rPr>
              <a:t>test </a:t>
            </a:r>
            <a:r>
              <a:rPr sz="1850" spc="-114" dirty="0">
                <a:solidFill>
                  <a:srgbClr val="FFFFFF"/>
                </a:solidFill>
                <a:latin typeface="Arial"/>
                <a:cs typeface="Arial"/>
              </a:rPr>
              <a:t>svolto </a:t>
            </a:r>
            <a:r>
              <a:rPr sz="1850" spc="-12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origine,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nativamente, </a:t>
            </a:r>
            <a:r>
              <a:rPr sz="1850" spc="-270" dirty="0">
                <a:solidFill>
                  <a:srgbClr val="FFFFFF"/>
                </a:solidFill>
                <a:latin typeface="Arial"/>
                <a:cs typeface="Arial"/>
              </a:rPr>
              <a:t>su </a:t>
            </a:r>
            <a:r>
              <a:rPr sz="1850" spc="-140" dirty="0">
                <a:solidFill>
                  <a:srgbClr val="FFFFFF"/>
                </a:solidFill>
                <a:latin typeface="Arial"/>
                <a:cs typeface="Arial"/>
              </a:rPr>
              <a:t>una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piattaforma </a:t>
            </a:r>
            <a:r>
              <a:rPr sz="1850" spc="-240" dirty="0">
                <a:solidFill>
                  <a:srgbClr val="FFFFFF"/>
                </a:solidFill>
                <a:latin typeface="Arial"/>
                <a:cs typeface="Arial"/>
              </a:rPr>
              <a:t>FAD, </a:t>
            </a:r>
            <a:r>
              <a:rPr sz="1850" spc="-12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quanto </a:t>
            </a:r>
            <a:r>
              <a:rPr sz="1850" spc="-120" dirty="0">
                <a:solidFill>
                  <a:srgbClr val="FFFFFF"/>
                </a:solidFill>
                <a:latin typeface="Arial"/>
                <a:cs typeface="Arial"/>
              </a:rPr>
              <a:t>documento </a:t>
            </a:r>
            <a:r>
              <a:rPr sz="1850" spc="-105" dirty="0">
                <a:solidFill>
                  <a:srgbClr val="FFFFFF"/>
                </a:solidFill>
                <a:latin typeface="Arial"/>
                <a:cs typeface="Arial"/>
              </a:rPr>
              <a:t>amministrativo, 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segue </a:t>
            </a:r>
            <a:r>
              <a:rPr sz="1850" spc="-35" dirty="0">
                <a:solidFill>
                  <a:srgbClr val="FFFFFF"/>
                </a:solidFill>
                <a:latin typeface="Arial"/>
                <a:cs typeface="Arial"/>
              </a:rPr>
              <a:t>pertanto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regole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dell'art.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20, </a:t>
            </a:r>
            <a:r>
              <a:rPr sz="1850" spc="-145" dirty="0">
                <a:solidFill>
                  <a:srgbClr val="FFFFFF"/>
                </a:solidFill>
                <a:latin typeface="Arial"/>
                <a:cs typeface="Arial"/>
              </a:rPr>
              <a:t>c.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1bis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del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"Codice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dell'amministrazione</a:t>
            </a:r>
            <a:r>
              <a:rPr sz="1850" spc="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digitale":</a:t>
            </a:r>
            <a:endParaRPr sz="1850">
              <a:latin typeface="Arial"/>
              <a:cs typeface="Arial"/>
            </a:endParaRPr>
          </a:p>
          <a:p>
            <a:pPr marL="12700" marR="5080">
              <a:lnSpc>
                <a:spcPct val="113300"/>
              </a:lnSpc>
              <a:spcBef>
                <a:spcPts val="1015"/>
              </a:spcBef>
            </a:pPr>
            <a:r>
              <a:rPr sz="1850" spc="-75" dirty="0">
                <a:solidFill>
                  <a:srgbClr val="404040"/>
                </a:solidFill>
                <a:latin typeface="Arial"/>
                <a:cs typeface="Arial"/>
              </a:rPr>
              <a:t>1-bis. Il </a:t>
            </a:r>
            <a:r>
              <a:rPr sz="1850" spc="-120" dirty="0">
                <a:solidFill>
                  <a:srgbClr val="404040"/>
                </a:solidFill>
                <a:latin typeface="Arial"/>
                <a:cs typeface="Arial"/>
              </a:rPr>
              <a:t>documento </a:t>
            </a:r>
            <a:r>
              <a:rPr sz="1850" spc="-75" dirty="0">
                <a:solidFill>
                  <a:srgbClr val="404040"/>
                </a:solidFill>
                <a:latin typeface="Arial"/>
                <a:cs typeface="Arial"/>
              </a:rPr>
              <a:t>informatico </a:t>
            </a:r>
            <a:r>
              <a:rPr sz="1850" spc="-80" dirty="0">
                <a:solidFill>
                  <a:srgbClr val="404040"/>
                </a:solidFill>
                <a:latin typeface="Arial"/>
                <a:cs typeface="Arial"/>
              </a:rPr>
              <a:t>soddisfa </a:t>
            </a:r>
            <a:r>
              <a:rPr sz="1850" spc="-20" dirty="0">
                <a:solidFill>
                  <a:srgbClr val="404040"/>
                </a:solidFill>
                <a:latin typeface="Arial"/>
                <a:cs typeface="Arial"/>
              </a:rPr>
              <a:t>il </a:t>
            </a:r>
            <a:r>
              <a:rPr sz="1850" spc="-85" dirty="0">
                <a:solidFill>
                  <a:srgbClr val="404040"/>
                </a:solidFill>
                <a:latin typeface="Arial"/>
                <a:cs typeface="Arial"/>
              </a:rPr>
              <a:t>requisito </a:t>
            </a:r>
            <a:r>
              <a:rPr sz="1850" spc="-25" dirty="0">
                <a:solidFill>
                  <a:srgbClr val="404040"/>
                </a:solidFill>
                <a:latin typeface="Arial"/>
                <a:cs typeface="Arial"/>
              </a:rPr>
              <a:t>della </a:t>
            </a:r>
            <a:r>
              <a:rPr sz="1850" spc="-55" dirty="0">
                <a:solidFill>
                  <a:srgbClr val="404040"/>
                </a:solidFill>
                <a:latin typeface="Arial"/>
                <a:cs typeface="Arial"/>
              </a:rPr>
              <a:t>forma </a:t>
            </a:r>
            <a:r>
              <a:rPr sz="1850" spc="-80" dirty="0">
                <a:solidFill>
                  <a:srgbClr val="404040"/>
                </a:solidFill>
                <a:latin typeface="Arial"/>
                <a:cs typeface="Arial"/>
              </a:rPr>
              <a:t>scritta </a:t>
            </a:r>
            <a:r>
              <a:rPr sz="1850" spc="-95" dirty="0">
                <a:solidFill>
                  <a:srgbClr val="404040"/>
                </a:solidFill>
                <a:latin typeface="Arial"/>
                <a:cs typeface="Arial"/>
              </a:rPr>
              <a:t>e </a:t>
            </a:r>
            <a:r>
              <a:rPr sz="1850" spc="-100" dirty="0">
                <a:solidFill>
                  <a:srgbClr val="404040"/>
                </a:solidFill>
                <a:latin typeface="Arial"/>
                <a:cs typeface="Arial"/>
              </a:rPr>
              <a:t>ha </a:t>
            </a:r>
            <a:r>
              <a:rPr sz="1850" spc="-30" dirty="0">
                <a:solidFill>
                  <a:srgbClr val="404040"/>
                </a:solidFill>
                <a:latin typeface="Arial"/>
                <a:cs typeface="Arial"/>
              </a:rPr>
              <a:t>l'efficacia </a:t>
            </a:r>
            <a:r>
              <a:rPr sz="1850" spc="-65" dirty="0">
                <a:solidFill>
                  <a:srgbClr val="404040"/>
                </a:solidFill>
                <a:latin typeface="Arial"/>
                <a:cs typeface="Arial"/>
              </a:rPr>
              <a:t>prevista </a:t>
            </a:r>
            <a:r>
              <a:rPr sz="1850" spc="-30" dirty="0">
                <a:solidFill>
                  <a:srgbClr val="404040"/>
                </a:solidFill>
                <a:latin typeface="Arial"/>
                <a:cs typeface="Arial"/>
              </a:rPr>
              <a:t>dall'articolo </a:t>
            </a:r>
            <a:r>
              <a:rPr sz="1850" spc="10" dirty="0">
                <a:solidFill>
                  <a:srgbClr val="404040"/>
                </a:solidFill>
                <a:latin typeface="Arial"/>
                <a:cs typeface="Arial"/>
              </a:rPr>
              <a:t>2702  </a:t>
            </a:r>
            <a:r>
              <a:rPr sz="1850" spc="-15" dirty="0">
                <a:solidFill>
                  <a:srgbClr val="404040"/>
                </a:solidFill>
                <a:latin typeface="Arial"/>
                <a:cs typeface="Arial"/>
              </a:rPr>
              <a:t>del </a:t>
            </a:r>
            <a:r>
              <a:rPr sz="1850" spc="-95" dirty="0">
                <a:solidFill>
                  <a:srgbClr val="404040"/>
                </a:solidFill>
                <a:latin typeface="Arial"/>
                <a:cs typeface="Arial"/>
              </a:rPr>
              <a:t>Codice </a:t>
            </a:r>
            <a:r>
              <a:rPr sz="1850" spc="-85" dirty="0">
                <a:solidFill>
                  <a:srgbClr val="404040"/>
                </a:solidFill>
                <a:latin typeface="Arial"/>
                <a:cs typeface="Arial"/>
              </a:rPr>
              <a:t>civile </a:t>
            </a:r>
            <a:r>
              <a:rPr sz="1850" spc="-75" dirty="0">
                <a:solidFill>
                  <a:srgbClr val="404040"/>
                </a:solidFill>
                <a:latin typeface="Arial"/>
                <a:cs typeface="Arial"/>
              </a:rPr>
              <a:t>quando </a:t>
            </a:r>
            <a:r>
              <a:rPr sz="1850" spc="-55" dirty="0">
                <a:solidFill>
                  <a:srgbClr val="404040"/>
                </a:solidFill>
                <a:latin typeface="Arial"/>
                <a:cs typeface="Arial"/>
              </a:rPr>
              <a:t>vi </a:t>
            </a:r>
            <a:r>
              <a:rPr sz="1850" spc="-95" dirty="0">
                <a:solidFill>
                  <a:srgbClr val="404040"/>
                </a:solidFill>
                <a:latin typeface="Arial"/>
                <a:cs typeface="Arial"/>
              </a:rPr>
              <a:t>è </a:t>
            </a:r>
            <a:r>
              <a:rPr sz="1850" spc="-50" dirty="0">
                <a:solidFill>
                  <a:srgbClr val="404040"/>
                </a:solidFill>
                <a:latin typeface="Arial"/>
                <a:cs typeface="Arial"/>
              </a:rPr>
              <a:t>apposta </a:t>
            </a:r>
            <a:r>
              <a:rPr sz="1850" spc="-140" dirty="0">
                <a:solidFill>
                  <a:srgbClr val="404040"/>
                </a:solidFill>
                <a:latin typeface="Arial"/>
                <a:cs typeface="Arial"/>
              </a:rPr>
              <a:t>una </a:t>
            </a:r>
            <a:r>
              <a:rPr sz="1850" spc="-35" dirty="0">
                <a:solidFill>
                  <a:srgbClr val="404040"/>
                </a:solidFill>
                <a:latin typeface="Arial"/>
                <a:cs typeface="Arial"/>
              </a:rPr>
              <a:t>firma digitale, </a:t>
            </a:r>
            <a:r>
              <a:rPr sz="1850" spc="-40" dirty="0">
                <a:solidFill>
                  <a:srgbClr val="404040"/>
                </a:solidFill>
                <a:latin typeface="Arial"/>
                <a:cs typeface="Arial"/>
              </a:rPr>
              <a:t>altro </a:t>
            </a:r>
            <a:r>
              <a:rPr sz="1850" spc="-30" dirty="0">
                <a:solidFill>
                  <a:srgbClr val="404040"/>
                </a:solidFill>
                <a:latin typeface="Arial"/>
                <a:cs typeface="Arial"/>
              </a:rPr>
              <a:t>tipo </a:t>
            </a:r>
            <a:r>
              <a:rPr sz="1850" spc="5" dirty="0">
                <a:solidFill>
                  <a:srgbClr val="404040"/>
                </a:solidFill>
                <a:latin typeface="Arial"/>
                <a:cs typeface="Arial"/>
              </a:rPr>
              <a:t>di </a:t>
            </a:r>
            <a:r>
              <a:rPr sz="1850" spc="-35" dirty="0">
                <a:solidFill>
                  <a:srgbClr val="404040"/>
                </a:solidFill>
                <a:latin typeface="Arial"/>
                <a:cs typeface="Arial"/>
              </a:rPr>
              <a:t>firma </a:t>
            </a:r>
            <a:r>
              <a:rPr sz="1850" spc="-65" dirty="0">
                <a:solidFill>
                  <a:srgbClr val="404040"/>
                </a:solidFill>
                <a:latin typeface="Arial"/>
                <a:cs typeface="Arial"/>
              </a:rPr>
              <a:t>elettronica </a:t>
            </a:r>
            <a:r>
              <a:rPr sz="1850" spc="-35" dirty="0">
                <a:solidFill>
                  <a:srgbClr val="404040"/>
                </a:solidFill>
                <a:latin typeface="Arial"/>
                <a:cs typeface="Arial"/>
              </a:rPr>
              <a:t>qualificata </a:t>
            </a:r>
            <a:r>
              <a:rPr sz="1850" spc="-95" dirty="0">
                <a:solidFill>
                  <a:srgbClr val="404040"/>
                </a:solidFill>
                <a:latin typeface="Arial"/>
                <a:cs typeface="Arial"/>
              </a:rPr>
              <a:t>o </a:t>
            </a:r>
            <a:r>
              <a:rPr sz="1850" spc="-140" dirty="0">
                <a:solidFill>
                  <a:srgbClr val="404040"/>
                </a:solidFill>
                <a:latin typeface="Arial"/>
                <a:cs typeface="Arial"/>
              </a:rPr>
              <a:t>una </a:t>
            </a:r>
            <a:r>
              <a:rPr sz="1850" spc="-35" dirty="0">
                <a:solidFill>
                  <a:srgbClr val="404040"/>
                </a:solidFill>
                <a:latin typeface="Arial"/>
                <a:cs typeface="Arial"/>
              </a:rPr>
              <a:t>firma  </a:t>
            </a:r>
            <a:r>
              <a:rPr sz="1850" spc="-65" dirty="0">
                <a:solidFill>
                  <a:srgbClr val="404040"/>
                </a:solidFill>
                <a:latin typeface="Arial"/>
                <a:cs typeface="Arial"/>
              </a:rPr>
              <a:t>elettronica </a:t>
            </a:r>
            <a:r>
              <a:rPr sz="1850" spc="-55" dirty="0">
                <a:solidFill>
                  <a:srgbClr val="404040"/>
                </a:solidFill>
                <a:latin typeface="Arial"/>
                <a:cs typeface="Arial"/>
              </a:rPr>
              <a:t>avanzata </a:t>
            </a:r>
            <a:r>
              <a:rPr sz="1850" spc="-120" dirty="0">
                <a:solidFill>
                  <a:srgbClr val="404040"/>
                </a:solidFill>
                <a:latin typeface="Arial"/>
                <a:cs typeface="Arial"/>
              </a:rPr>
              <a:t>o, </a:t>
            </a:r>
            <a:r>
              <a:rPr sz="1850" spc="-145" dirty="0">
                <a:solidFill>
                  <a:srgbClr val="404040"/>
                </a:solidFill>
                <a:latin typeface="Arial"/>
                <a:cs typeface="Arial"/>
              </a:rPr>
              <a:t>comunque, </a:t>
            </a:r>
            <a:r>
              <a:rPr sz="1850" u="sng" spc="-9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è </a:t>
            </a:r>
            <a:r>
              <a:rPr sz="1850" u="sng" spc="-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formato, </a:t>
            </a:r>
            <a:r>
              <a:rPr sz="1850" u="sng" spc="-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previa </a:t>
            </a:r>
            <a:r>
              <a:rPr sz="1850" u="sng" spc="-6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identificazione informatica </a:t>
            </a:r>
            <a:r>
              <a:rPr sz="1850" u="sng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del </a:t>
            </a:r>
            <a:r>
              <a:rPr sz="1850" u="sng" spc="-2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suo </a:t>
            </a:r>
            <a:r>
              <a:rPr sz="1850" u="sng" spc="-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autore </a:t>
            </a:r>
            <a:r>
              <a:rPr sz="1850" u="sng" spc="-8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[...] </a:t>
            </a:r>
            <a:r>
              <a:rPr sz="1850" u="sng" spc="-15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con </a:t>
            </a:r>
            <a:r>
              <a:rPr sz="1850" u="sng" spc="-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modalità  </a:t>
            </a:r>
            <a:r>
              <a:rPr sz="1850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tali </a:t>
            </a:r>
            <a:r>
              <a:rPr sz="1850" u="sng" spc="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da </a:t>
            </a:r>
            <a:r>
              <a:rPr sz="1850" u="sng" spc="-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garantire </a:t>
            </a:r>
            <a:r>
              <a:rPr sz="1850" u="sng" spc="-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la </a:t>
            </a:r>
            <a:r>
              <a:rPr sz="1850" u="sng" spc="-114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sicurezza, </a:t>
            </a:r>
            <a:r>
              <a:rPr sz="1850" u="sng" spc="-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integrità </a:t>
            </a:r>
            <a:r>
              <a:rPr sz="1850" u="sng" spc="-9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e </a:t>
            </a:r>
            <a:r>
              <a:rPr sz="1850" u="sng" spc="-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immodificabilità </a:t>
            </a:r>
            <a:r>
              <a:rPr sz="1850" u="sng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del </a:t>
            </a:r>
            <a:r>
              <a:rPr sz="1850" u="sng" spc="-1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documento e, </a:t>
            </a:r>
            <a:r>
              <a:rPr sz="1850" u="sng" spc="-1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in </a:t>
            </a:r>
            <a:r>
              <a:rPr sz="1850" u="sng" spc="-8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maniera </a:t>
            </a:r>
            <a:r>
              <a:rPr sz="1850" u="sng" spc="-9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manifesta </a:t>
            </a:r>
            <a:r>
              <a:rPr sz="1850" u="sng" spc="-9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e inequivoca,  </a:t>
            </a:r>
            <a:r>
              <a:rPr sz="1850" u="sng" spc="-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la </a:t>
            </a:r>
            <a:r>
              <a:rPr sz="1850" u="sng" spc="-17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sua </a:t>
            </a:r>
            <a:r>
              <a:rPr sz="1850" u="sng" spc="-7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riconducibilità</a:t>
            </a:r>
            <a:r>
              <a:rPr sz="1850" u="sng" spc="1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 </a:t>
            </a:r>
            <a:r>
              <a:rPr sz="1850" u="sng" spc="-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all'autore.</a:t>
            </a:r>
            <a:endParaRPr sz="1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5480" y="1323276"/>
            <a:ext cx="1032637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190" dirty="0"/>
              <a:t>IN </a:t>
            </a:r>
            <a:r>
              <a:rPr spc="-300" dirty="0"/>
              <a:t>ULTIMO: </a:t>
            </a:r>
            <a:r>
              <a:rPr spc="-380" dirty="0"/>
              <a:t>IL </a:t>
            </a:r>
            <a:r>
              <a:rPr spc="-420" dirty="0"/>
              <a:t>VALORE </a:t>
            </a:r>
            <a:r>
              <a:rPr spc="-270" dirty="0"/>
              <a:t>GIURIDICO </a:t>
            </a:r>
            <a:r>
              <a:rPr spc="-565" dirty="0"/>
              <a:t>DELLE </a:t>
            </a:r>
            <a:r>
              <a:rPr spc="-365" dirty="0"/>
              <a:t>"PROVE </a:t>
            </a:r>
            <a:r>
              <a:rPr spc="-185" dirty="0"/>
              <a:t>A</a:t>
            </a:r>
            <a:r>
              <a:rPr spc="70" dirty="0"/>
              <a:t> </a:t>
            </a:r>
            <a:r>
              <a:rPr spc="-280" dirty="0"/>
              <a:t>DISTANZA"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925" y="2105025"/>
            <a:ext cx="11153775" cy="3886200"/>
          </a:xfrm>
          <a:prstGeom prst="rect">
            <a:avLst/>
          </a:prstGeom>
          <a:solidFill>
            <a:srgbClr val="CF5241"/>
          </a:solidFill>
          <a:ln w="19050">
            <a:solidFill>
              <a:srgbClr val="973A2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Times New Roman"/>
              <a:cs typeface="Times New Roman"/>
            </a:endParaRPr>
          </a:p>
          <a:p>
            <a:pPr marL="152400">
              <a:lnSpc>
                <a:spcPct val="100000"/>
              </a:lnSpc>
            </a:pPr>
            <a:r>
              <a:rPr sz="1850" spc="-210" dirty="0">
                <a:solidFill>
                  <a:srgbClr val="FFFFFF"/>
                </a:solidFill>
                <a:latin typeface="Arial"/>
                <a:cs typeface="Arial"/>
              </a:rPr>
              <a:t>Un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compito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sz="1850" spc="-140" dirty="0">
                <a:solidFill>
                  <a:srgbClr val="FFFFFF"/>
                </a:solidFill>
                <a:latin typeface="Arial"/>
                <a:cs typeface="Arial"/>
              </a:rPr>
              <a:t>una </a:t>
            </a: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verifica </a:t>
            </a:r>
            <a:r>
              <a:rPr sz="1850" spc="-110" dirty="0">
                <a:solidFill>
                  <a:srgbClr val="FFFFFF"/>
                </a:solidFill>
                <a:latin typeface="Arial"/>
                <a:cs typeface="Arial"/>
              </a:rPr>
              <a:t>online </a:t>
            </a:r>
            <a:r>
              <a:rPr sz="1850" spc="-35" dirty="0">
                <a:solidFill>
                  <a:srgbClr val="FFFFFF"/>
                </a:solidFill>
                <a:latin typeface="Arial"/>
                <a:cs typeface="Arial"/>
              </a:rPr>
              <a:t>pertanto </a:t>
            </a:r>
            <a:r>
              <a:rPr sz="1850" spc="-140" dirty="0">
                <a:solidFill>
                  <a:srgbClr val="FFFFFF"/>
                </a:solidFill>
                <a:latin typeface="Arial"/>
                <a:cs typeface="Arial"/>
              </a:rPr>
              <a:t>hanno </a:t>
            </a:r>
            <a:r>
              <a:rPr sz="1850" spc="10" dirty="0">
                <a:solidFill>
                  <a:srgbClr val="FFFFFF"/>
                </a:solidFill>
                <a:latin typeface="Arial"/>
                <a:cs typeface="Arial"/>
              </a:rPr>
              <a:t>effetti </a:t>
            </a: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giuridici </a:t>
            </a:r>
            <a:r>
              <a:rPr sz="1850" spc="-12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questi</a:t>
            </a:r>
            <a:r>
              <a:rPr sz="185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130" dirty="0">
                <a:solidFill>
                  <a:srgbClr val="FFFFFF"/>
                </a:solidFill>
                <a:latin typeface="Arial"/>
                <a:cs typeface="Arial"/>
              </a:rPr>
              <a:t>casi:</a:t>
            </a:r>
            <a:endParaRPr sz="185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  <a:spcBef>
                <a:spcPts val="1385"/>
              </a:spcBef>
            </a:pP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-lo </a:t>
            </a:r>
            <a:r>
              <a:rPr sz="1850" spc="-110" dirty="0">
                <a:solidFill>
                  <a:srgbClr val="FFFFFF"/>
                </a:solidFill>
                <a:latin typeface="Arial"/>
                <a:cs typeface="Arial"/>
              </a:rPr>
              <a:t>studente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850" spc="-210" dirty="0">
                <a:solidFill>
                  <a:srgbClr val="FFFFFF"/>
                </a:solidFill>
                <a:latin typeface="Arial"/>
                <a:cs typeface="Arial"/>
              </a:rPr>
              <a:t>suo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genitore/tutore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lo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trasmettano </a:t>
            </a:r>
            <a:r>
              <a:rPr sz="1850" spc="-35" dirty="0">
                <a:solidFill>
                  <a:srgbClr val="FFFFFF"/>
                </a:solidFill>
                <a:latin typeface="Arial"/>
                <a:cs typeface="Arial"/>
              </a:rPr>
              <a:t>firmato </a:t>
            </a: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digitalmente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(poco</a:t>
            </a:r>
            <a:r>
              <a:rPr sz="185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30" dirty="0">
                <a:solidFill>
                  <a:srgbClr val="FFFFFF"/>
                </a:solidFill>
                <a:latin typeface="Arial"/>
                <a:cs typeface="Arial"/>
              </a:rPr>
              <a:t>probabile);</a:t>
            </a:r>
            <a:endParaRPr sz="185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  <a:spcBef>
                <a:spcPts val="1310"/>
              </a:spcBef>
            </a:pP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-lo </a:t>
            </a:r>
            <a:r>
              <a:rPr sz="1850" spc="-110" dirty="0">
                <a:solidFill>
                  <a:srgbClr val="FFFFFF"/>
                </a:solidFill>
                <a:latin typeface="Arial"/>
                <a:cs typeface="Arial"/>
              </a:rPr>
              <a:t>studente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850" spc="-210" dirty="0">
                <a:solidFill>
                  <a:srgbClr val="FFFFFF"/>
                </a:solidFill>
                <a:latin typeface="Arial"/>
                <a:cs typeface="Arial"/>
              </a:rPr>
              <a:t>suo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genitore/tutore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lo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trasmettano </a:t>
            </a: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tramite </a:t>
            </a:r>
            <a:r>
              <a:rPr sz="1850" spc="-295" dirty="0">
                <a:solidFill>
                  <a:srgbClr val="FFFFFF"/>
                </a:solidFill>
                <a:latin typeface="Arial"/>
                <a:cs typeface="Arial"/>
              </a:rPr>
              <a:t>PEC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(già </a:t>
            </a: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più</a:t>
            </a: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 diffusa);</a:t>
            </a:r>
            <a:endParaRPr sz="1850">
              <a:latin typeface="Arial"/>
              <a:cs typeface="Arial"/>
            </a:endParaRPr>
          </a:p>
          <a:p>
            <a:pPr marL="152400" marR="240029">
              <a:lnSpc>
                <a:spcPct val="113300"/>
              </a:lnSpc>
              <a:spcBef>
                <a:spcPts val="1090"/>
              </a:spcBef>
            </a:pP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-la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produzione/consegna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avvenga </a:t>
            </a: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tramite </a:t>
            </a:r>
            <a:r>
              <a:rPr sz="1850" spc="-30" dirty="0">
                <a:solidFill>
                  <a:srgbClr val="FFFFFF"/>
                </a:solidFill>
                <a:latin typeface="Arial"/>
                <a:cs typeface="Arial"/>
              </a:rPr>
              <a:t>piattaforme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che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identifichino </a:t>
            </a:r>
            <a:r>
              <a:rPr sz="1850" spc="-12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850" spc="-100" dirty="0">
                <a:solidFill>
                  <a:srgbClr val="FFFFFF"/>
                </a:solidFill>
                <a:latin typeface="Arial"/>
                <a:cs typeface="Arial"/>
              </a:rPr>
              <a:t>modo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univoco </a:t>
            </a:r>
            <a:r>
              <a:rPr sz="1850" spc="-130" dirty="0">
                <a:solidFill>
                  <a:srgbClr val="FFFFFF"/>
                </a:solidFill>
                <a:latin typeface="Arial"/>
                <a:cs typeface="Arial"/>
              </a:rPr>
              <a:t>l'accesso,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che  consentano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risalire </a:t>
            </a:r>
            <a:r>
              <a:rPr sz="1850" spc="-150" dirty="0">
                <a:solidFill>
                  <a:srgbClr val="FFFFFF"/>
                </a:solidFill>
                <a:latin typeface="Arial"/>
                <a:cs typeface="Arial"/>
              </a:rPr>
              <a:t>con </a:t>
            </a: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certezza </a:t>
            </a:r>
            <a:r>
              <a:rPr sz="1850" spc="-40" dirty="0">
                <a:solidFill>
                  <a:srgbClr val="FFFFFF"/>
                </a:solidFill>
                <a:latin typeface="Arial"/>
                <a:cs typeface="Arial"/>
              </a:rPr>
              <a:t>all'autore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50" spc="-150" dirty="0">
                <a:solidFill>
                  <a:srgbClr val="FFFFFF"/>
                </a:solidFill>
                <a:latin typeface="Arial"/>
                <a:cs typeface="Arial"/>
              </a:rPr>
              <a:t>ne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garantiscano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850" spc="-160" dirty="0">
                <a:solidFill>
                  <a:srgbClr val="FFFFFF"/>
                </a:solidFill>
                <a:latin typeface="Arial"/>
                <a:cs typeface="Arial"/>
              </a:rPr>
              <a:t>non </a:t>
            </a:r>
            <a:r>
              <a:rPr sz="1850" spc="-40" dirty="0">
                <a:solidFill>
                  <a:srgbClr val="FFFFFF"/>
                </a:solidFill>
                <a:latin typeface="Arial"/>
                <a:cs typeface="Arial"/>
              </a:rPr>
              <a:t>modificabilità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(è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850" spc="-150" dirty="0">
                <a:solidFill>
                  <a:srgbClr val="FFFFFF"/>
                </a:solidFill>
                <a:latin typeface="Arial"/>
                <a:cs typeface="Arial"/>
              </a:rPr>
              <a:t>caso 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delle </a:t>
            </a:r>
            <a:r>
              <a:rPr sz="1850" spc="-30" dirty="0">
                <a:solidFill>
                  <a:srgbClr val="FFFFFF"/>
                </a:solidFill>
                <a:latin typeface="Arial"/>
                <a:cs typeface="Arial"/>
              </a:rPr>
              <a:t>piattaforme  </a:t>
            </a:r>
            <a:r>
              <a:rPr sz="1850" spc="-155" dirty="0">
                <a:solidFill>
                  <a:srgbClr val="FFFFFF"/>
                </a:solidFill>
                <a:latin typeface="Arial"/>
                <a:cs typeface="Arial"/>
              </a:rPr>
              <a:t>come 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Google </a:t>
            </a:r>
            <a:r>
              <a:rPr sz="1850" spc="-150" dirty="0">
                <a:solidFill>
                  <a:srgbClr val="FFFFFF"/>
                </a:solidFill>
                <a:latin typeface="Arial"/>
                <a:cs typeface="Arial"/>
              </a:rPr>
              <a:t>Classroom, </a:t>
            </a:r>
            <a:r>
              <a:rPr sz="1850" spc="-105" dirty="0">
                <a:solidFill>
                  <a:srgbClr val="FFFFFF"/>
                </a:solidFill>
                <a:latin typeface="Arial"/>
                <a:cs typeface="Arial"/>
              </a:rPr>
              <a:t>WeSchool,</a:t>
            </a:r>
            <a:r>
              <a:rPr sz="1850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40" dirty="0">
                <a:solidFill>
                  <a:srgbClr val="FFFFFF"/>
                </a:solidFill>
                <a:latin typeface="Arial"/>
                <a:cs typeface="Arial"/>
              </a:rPr>
              <a:t>…)</a:t>
            </a:r>
            <a:endParaRPr sz="1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3400" y="2095500"/>
            <a:ext cx="11172825" cy="3905250"/>
            <a:chOff x="533400" y="2095500"/>
            <a:chExt cx="11172825" cy="3905250"/>
          </a:xfrm>
        </p:grpSpPr>
        <p:sp>
          <p:nvSpPr>
            <p:cNvPr id="3" name="object 3"/>
            <p:cNvSpPr/>
            <p:nvPr/>
          </p:nvSpPr>
          <p:spPr>
            <a:xfrm>
              <a:off x="542925" y="2105025"/>
              <a:ext cx="11153775" cy="3886200"/>
            </a:xfrm>
            <a:custGeom>
              <a:avLst/>
              <a:gdLst/>
              <a:ahLst/>
              <a:cxnLst/>
              <a:rect l="l" t="t" r="r" b="b"/>
              <a:pathLst>
                <a:path w="11153775" h="3886200">
                  <a:moveTo>
                    <a:pt x="11153775" y="0"/>
                  </a:moveTo>
                  <a:lnTo>
                    <a:pt x="0" y="0"/>
                  </a:lnTo>
                  <a:lnTo>
                    <a:pt x="0" y="3886200"/>
                  </a:lnTo>
                  <a:lnTo>
                    <a:pt x="11153775" y="3886200"/>
                  </a:lnTo>
                  <a:lnTo>
                    <a:pt x="11153775" y="0"/>
                  </a:lnTo>
                  <a:close/>
                </a:path>
              </a:pathLst>
            </a:custGeom>
            <a:solidFill>
              <a:srgbClr val="CF52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2925" y="2105025"/>
              <a:ext cx="11153775" cy="3886200"/>
            </a:xfrm>
            <a:custGeom>
              <a:avLst/>
              <a:gdLst/>
              <a:ahLst/>
              <a:cxnLst/>
              <a:rect l="l" t="t" r="r" b="b"/>
              <a:pathLst>
                <a:path w="11153775" h="3886200">
                  <a:moveTo>
                    <a:pt x="0" y="3886200"/>
                  </a:moveTo>
                  <a:lnTo>
                    <a:pt x="11153775" y="3886200"/>
                  </a:lnTo>
                  <a:lnTo>
                    <a:pt x="11153775" y="0"/>
                  </a:lnTo>
                  <a:lnTo>
                    <a:pt x="0" y="0"/>
                  </a:lnTo>
                  <a:lnTo>
                    <a:pt x="0" y="3886200"/>
                  </a:lnTo>
                  <a:close/>
                </a:path>
              </a:pathLst>
            </a:custGeom>
            <a:ln w="19050">
              <a:solidFill>
                <a:srgbClr val="973A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65480" y="1323276"/>
            <a:ext cx="1032637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190" dirty="0"/>
              <a:t>IN </a:t>
            </a:r>
            <a:r>
              <a:rPr spc="-300" dirty="0"/>
              <a:t>ULTIMO: </a:t>
            </a:r>
            <a:r>
              <a:rPr spc="-380" dirty="0"/>
              <a:t>IL </a:t>
            </a:r>
            <a:r>
              <a:rPr spc="-420" dirty="0"/>
              <a:t>VALORE </a:t>
            </a:r>
            <a:r>
              <a:rPr spc="-270" dirty="0"/>
              <a:t>GIURIDICO </a:t>
            </a:r>
            <a:r>
              <a:rPr spc="-565" dirty="0"/>
              <a:t>DELLE </a:t>
            </a:r>
            <a:r>
              <a:rPr spc="-365" dirty="0"/>
              <a:t>"PROVE </a:t>
            </a:r>
            <a:r>
              <a:rPr spc="-185" dirty="0"/>
              <a:t>A</a:t>
            </a:r>
            <a:r>
              <a:rPr spc="70" dirty="0"/>
              <a:t> </a:t>
            </a:r>
            <a:r>
              <a:rPr spc="-280" dirty="0"/>
              <a:t>DISTANZA"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3259" y="2588831"/>
            <a:ext cx="10743565" cy="2400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87350">
              <a:lnSpc>
                <a:spcPct val="114999"/>
              </a:lnSpc>
              <a:spcBef>
                <a:spcPts val="95"/>
              </a:spcBef>
            </a:pPr>
            <a:r>
              <a:rPr sz="1850" spc="-41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50" spc="-210" dirty="0">
                <a:solidFill>
                  <a:srgbClr val="FFFFFF"/>
                </a:solidFill>
                <a:latin typeface="Arial"/>
                <a:cs typeface="Arial"/>
              </a:rPr>
              <a:t>se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mi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fanno </a:t>
            </a:r>
            <a:r>
              <a:rPr sz="1850" spc="-210" dirty="0">
                <a:solidFill>
                  <a:srgbClr val="FFFFFF"/>
                </a:solidFill>
                <a:latin typeface="Arial"/>
                <a:cs typeface="Arial"/>
              </a:rPr>
              <a:t>un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tema,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lo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fotografano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lo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caricano </a:t>
            </a:r>
            <a:r>
              <a:rPr sz="1850" spc="-270" dirty="0">
                <a:solidFill>
                  <a:srgbClr val="FFFFFF"/>
                </a:solidFill>
                <a:latin typeface="Arial"/>
                <a:cs typeface="Arial"/>
              </a:rPr>
              <a:t>su 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Google </a:t>
            </a:r>
            <a:r>
              <a:rPr sz="1850" spc="-170" dirty="0">
                <a:solidFill>
                  <a:srgbClr val="FFFFFF"/>
                </a:solidFill>
                <a:latin typeface="Arial"/>
                <a:cs typeface="Arial"/>
              </a:rPr>
              <a:t>Classroom? </a:t>
            </a:r>
            <a:r>
              <a:rPr sz="1850" spc="-145" dirty="0">
                <a:solidFill>
                  <a:srgbClr val="FFFFFF"/>
                </a:solidFill>
                <a:latin typeface="Arial"/>
                <a:cs typeface="Arial"/>
              </a:rPr>
              <a:t>Anche </a:t>
            </a:r>
            <a:r>
              <a:rPr sz="1850" spc="-110" dirty="0">
                <a:solidFill>
                  <a:srgbClr val="FFFFFF"/>
                </a:solidFill>
                <a:latin typeface="Arial"/>
                <a:cs typeface="Arial"/>
              </a:rPr>
              <a:t>questo </a:t>
            </a:r>
            <a:r>
              <a:rPr sz="1850" spc="-100" dirty="0">
                <a:solidFill>
                  <a:srgbClr val="FFFFFF"/>
                </a:solidFill>
                <a:latin typeface="Arial"/>
                <a:cs typeface="Arial"/>
              </a:rPr>
              <a:t>ha </a:t>
            </a:r>
            <a:r>
              <a:rPr sz="1850" spc="-60" dirty="0">
                <a:solidFill>
                  <a:srgbClr val="FFFFFF"/>
                </a:solidFill>
                <a:latin typeface="Arial"/>
                <a:cs typeface="Arial"/>
              </a:rPr>
              <a:t>valore 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legale </a:t>
            </a:r>
            <a:r>
              <a:rPr sz="1850" spc="-125" dirty="0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sz="1850" spc="-100" dirty="0">
                <a:solidFill>
                  <a:srgbClr val="FFFFFF"/>
                </a:solidFill>
                <a:latin typeface="Arial"/>
                <a:cs typeface="Arial"/>
              </a:rPr>
              <a:t>base </a:t>
            </a:r>
            <a:r>
              <a:rPr sz="1850" spc="-10" dirty="0">
                <a:solidFill>
                  <a:srgbClr val="FFFFFF"/>
                </a:solidFill>
                <a:latin typeface="Arial"/>
                <a:cs typeface="Arial"/>
              </a:rPr>
              <a:t>all'art.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22, </a:t>
            </a:r>
            <a:r>
              <a:rPr sz="1850" spc="-145" dirty="0">
                <a:solidFill>
                  <a:srgbClr val="FFFFFF"/>
                </a:solidFill>
                <a:latin typeface="Arial"/>
                <a:cs typeface="Arial"/>
              </a:rPr>
              <a:t>c.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del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Codice dell'Amministrazione</a:t>
            </a:r>
            <a:r>
              <a:rPr sz="1850" spc="2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50" dirty="0">
                <a:solidFill>
                  <a:srgbClr val="FFFFFF"/>
                </a:solidFill>
                <a:latin typeface="Arial"/>
                <a:cs typeface="Arial"/>
              </a:rPr>
              <a:t>Digitale</a:t>
            </a:r>
            <a:endParaRPr sz="1850">
              <a:latin typeface="Arial"/>
              <a:cs typeface="Arial"/>
            </a:endParaRPr>
          </a:p>
          <a:p>
            <a:pPr marL="12700" marR="5080">
              <a:lnSpc>
                <a:spcPct val="113300"/>
              </a:lnSpc>
              <a:spcBef>
                <a:spcPts val="1015"/>
              </a:spcBef>
            </a:pPr>
            <a:r>
              <a:rPr sz="1850" spc="-45" dirty="0">
                <a:solidFill>
                  <a:srgbClr val="404040"/>
                </a:solidFill>
                <a:latin typeface="Arial"/>
                <a:cs typeface="Arial"/>
              </a:rPr>
              <a:t>1. </a:t>
            </a:r>
            <a:r>
              <a:rPr sz="1850" spc="-105" dirty="0">
                <a:solidFill>
                  <a:srgbClr val="404040"/>
                </a:solidFill>
                <a:latin typeface="Arial"/>
                <a:cs typeface="Arial"/>
              </a:rPr>
              <a:t>I </a:t>
            </a:r>
            <a:r>
              <a:rPr sz="1850" spc="-110" dirty="0">
                <a:solidFill>
                  <a:srgbClr val="404040"/>
                </a:solidFill>
                <a:latin typeface="Arial"/>
                <a:cs typeface="Arial"/>
              </a:rPr>
              <a:t>documenti </a:t>
            </a:r>
            <a:r>
              <a:rPr sz="1850" spc="-65" dirty="0">
                <a:solidFill>
                  <a:srgbClr val="404040"/>
                </a:solidFill>
                <a:latin typeface="Arial"/>
                <a:cs typeface="Arial"/>
              </a:rPr>
              <a:t>informatici </a:t>
            </a:r>
            <a:r>
              <a:rPr sz="1850" spc="-100" dirty="0">
                <a:solidFill>
                  <a:srgbClr val="404040"/>
                </a:solidFill>
                <a:latin typeface="Arial"/>
                <a:cs typeface="Arial"/>
              </a:rPr>
              <a:t>contenenti </a:t>
            </a:r>
            <a:r>
              <a:rPr sz="1850" spc="-55" dirty="0">
                <a:solidFill>
                  <a:srgbClr val="404040"/>
                </a:solidFill>
                <a:latin typeface="Arial"/>
                <a:cs typeface="Arial"/>
              </a:rPr>
              <a:t>copia </a:t>
            </a:r>
            <a:r>
              <a:rPr sz="1850" spc="5" dirty="0">
                <a:solidFill>
                  <a:srgbClr val="404040"/>
                </a:solidFill>
                <a:latin typeface="Arial"/>
                <a:cs typeface="Arial"/>
              </a:rPr>
              <a:t>di atti </a:t>
            </a:r>
            <a:r>
              <a:rPr sz="1850" spc="-65" dirty="0">
                <a:solidFill>
                  <a:srgbClr val="404040"/>
                </a:solidFill>
                <a:latin typeface="Arial"/>
                <a:cs typeface="Arial"/>
              </a:rPr>
              <a:t>pubblici, </a:t>
            </a:r>
            <a:r>
              <a:rPr sz="1850" spc="-100" dirty="0">
                <a:solidFill>
                  <a:srgbClr val="404040"/>
                </a:solidFill>
                <a:latin typeface="Arial"/>
                <a:cs typeface="Arial"/>
              </a:rPr>
              <a:t>scritture </a:t>
            </a:r>
            <a:r>
              <a:rPr sz="1850" spc="-40" dirty="0">
                <a:solidFill>
                  <a:srgbClr val="404040"/>
                </a:solidFill>
                <a:latin typeface="Arial"/>
                <a:cs typeface="Arial"/>
              </a:rPr>
              <a:t>private </a:t>
            </a:r>
            <a:r>
              <a:rPr sz="1850" spc="-95" dirty="0">
                <a:solidFill>
                  <a:srgbClr val="404040"/>
                </a:solidFill>
                <a:latin typeface="Arial"/>
                <a:cs typeface="Arial"/>
              </a:rPr>
              <a:t>e </a:t>
            </a:r>
            <a:r>
              <a:rPr sz="1850" spc="-110" dirty="0">
                <a:solidFill>
                  <a:srgbClr val="404040"/>
                </a:solidFill>
                <a:latin typeface="Arial"/>
                <a:cs typeface="Arial"/>
              </a:rPr>
              <a:t>documenti </a:t>
            </a:r>
            <a:r>
              <a:rPr sz="1850" spc="-125" dirty="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sz="1850" spc="-90" dirty="0">
                <a:solidFill>
                  <a:srgbClr val="404040"/>
                </a:solidFill>
                <a:latin typeface="Arial"/>
                <a:cs typeface="Arial"/>
              </a:rPr>
              <a:t>genere, </a:t>
            </a:r>
            <a:r>
              <a:rPr sz="1850" u="sng" spc="-114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compresi </a:t>
            </a:r>
            <a:r>
              <a:rPr sz="1850" u="sng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gli  </a:t>
            </a:r>
            <a:r>
              <a:rPr sz="1850" u="sng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atti </a:t>
            </a:r>
            <a:r>
              <a:rPr sz="1850" u="sng" spc="-9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e </a:t>
            </a:r>
            <a:r>
              <a:rPr sz="1850" u="sng" spc="-1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documenti </a:t>
            </a:r>
            <a:r>
              <a:rPr sz="1850" u="sng" spc="-9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amministrativi </a:t>
            </a:r>
            <a:r>
              <a:rPr sz="1850" u="sng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di </a:t>
            </a:r>
            <a:r>
              <a:rPr sz="1850" u="sng" spc="-6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ogni </a:t>
            </a:r>
            <a:r>
              <a:rPr sz="1850" u="sng" spc="-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tipo </a:t>
            </a:r>
            <a:r>
              <a:rPr sz="1850" u="sng" spc="-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formati </a:t>
            </a:r>
            <a:r>
              <a:rPr sz="1850" u="sng" spc="-1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in </a:t>
            </a:r>
            <a:r>
              <a:rPr sz="1850" u="sng" spc="-6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origine </a:t>
            </a:r>
            <a:r>
              <a:rPr sz="1850" u="sng" spc="-27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su </a:t>
            </a:r>
            <a:r>
              <a:rPr sz="1850" u="sng" spc="-7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supporto </a:t>
            </a:r>
            <a:r>
              <a:rPr sz="1850" u="sng" spc="-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analogico</a:t>
            </a:r>
            <a:r>
              <a:rPr sz="1850" spc="-60" dirty="0">
                <a:solidFill>
                  <a:srgbClr val="404040"/>
                </a:solidFill>
                <a:latin typeface="Arial"/>
                <a:cs typeface="Arial"/>
              </a:rPr>
              <a:t>, </a:t>
            </a:r>
            <a:r>
              <a:rPr sz="1850" spc="-55" dirty="0">
                <a:solidFill>
                  <a:srgbClr val="404040"/>
                </a:solidFill>
                <a:latin typeface="Arial"/>
                <a:cs typeface="Arial"/>
              </a:rPr>
              <a:t>spediti </a:t>
            </a:r>
            <a:r>
              <a:rPr sz="1850" spc="-95" dirty="0">
                <a:solidFill>
                  <a:srgbClr val="404040"/>
                </a:solidFill>
                <a:latin typeface="Arial"/>
                <a:cs typeface="Arial"/>
              </a:rPr>
              <a:t>o </a:t>
            </a:r>
            <a:r>
              <a:rPr sz="1850" spc="-60" dirty="0">
                <a:solidFill>
                  <a:srgbClr val="404040"/>
                </a:solidFill>
                <a:latin typeface="Arial"/>
                <a:cs typeface="Arial"/>
              </a:rPr>
              <a:t>rilasciati </a:t>
            </a:r>
            <a:r>
              <a:rPr sz="1850" spc="10" dirty="0">
                <a:solidFill>
                  <a:srgbClr val="404040"/>
                </a:solidFill>
                <a:latin typeface="Arial"/>
                <a:cs typeface="Arial"/>
              </a:rPr>
              <a:t>dai  </a:t>
            </a:r>
            <a:r>
              <a:rPr sz="1850" spc="-45" dirty="0">
                <a:solidFill>
                  <a:srgbClr val="404040"/>
                </a:solidFill>
                <a:latin typeface="Arial"/>
                <a:cs typeface="Arial"/>
              </a:rPr>
              <a:t>depositari </a:t>
            </a:r>
            <a:r>
              <a:rPr sz="1850" spc="-55" dirty="0">
                <a:solidFill>
                  <a:srgbClr val="404040"/>
                </a:solidFill>
                <a:latin typeface="Arial"/>
                <a:cs typeface="Arial"/>
              </a:rPr>
              <a:t>pubblici </a:t>
            </a:r>
            <a:r>
              <a:rPr sz="1850" spc="-45" dirty="0">
                <a:solidFill>
                  <a:srgbClr val="404040"/>
                </a:solidFill>
                <a:latin typeface="Arial"/>
                <a:cs typeface="Arial"/>
              </a:rPr>
              <a:t>autorizzati </a:t>
            </a:r>
            <a:r>
              <a:rPr sz="1850" spc="-95" dirty="0">
                <a:solidFill>
                  <a:srgbClr val="404040"/>
                </a:solidFill>
                <a:latin typeface="Arial"/>
                <a:cs typeface="Arial"/>
              </a:rPr>
              <a:t>e </a:t>
            </a:r>
            <a:r>
              <a:rPr sz="1850" spc="10" dirty="0">
                <a:solidFill>
                  <a:srgbClr val="404040"/>
                </a:solidFill>
                <a:latin typeface="Arial"/>
                <a:cs typeface="Arial"/>
              </a:rPr>
              <a:t>dai </a:t>
            </a:r>
            <a:r>
              <a:rPr sz="1850" spc="-55" dirty="0">
                <a:solidFill>
                  <a:srgbClr val="404040"/>
                </a:solidFill>
                <a:latin typeface="Arial"/>
                <a:cs typeface="Arial"/>
              </a:rPr>
              <a:t>pubblici </a:t>
            </a:r>
            <a:r>
              <a:rPr sz="1850" spc="-50" dirty="0">
                <a:solidFill>
                  <a:srgbClr val="404040"/>
                </a:solidFill>
                <a:latin typeface="Arial"/>
                <a:cs typeface="Arial"/>
              </a:rPr>
              <a:t>ufficiali, </a:t>
            </a:r>
            <a:r>
              <a:rPr sz="1850" spc="-140" dirty="0">
                <a:solidFill>
                  <a:srgbClr val="404040"/>
                </a:solidFill>
                <a:latin typeface="Arial"/>
                <a:cs typeface="Arial"/>
              </a:rPr>
              <a:t>hanno </a:t>
            </a:r>
            <a:r>
              <a:rPr sz="1850" spc="-60" dirty="0">
                <a:solidFill>
                  <a:srgbClr val="404040"/>
                </a:solidFill>
                <a:latin typeface="Arial"/>
                <a:cs typeface="Arial"/>
              </a:rPr>
              <a:t>piena </a:t>
            </a:r>
            <a:r>
              <a:rPr sz="1850" spc="-40" dirty="0">
                <a:solidFill>
                  <a:srgbClr val="404040"/>
                </a:solidFill>
                <a:latin typeface="Arial"/>
                <a:cs typeface="Arial"/>
              </a:rPr>
              <a:t>efficacia, </a:t>
            </a:r>
            <a:r>
              <a:rPr sz="1850" spc="5" dirty="0">
                <a:solidFill>
                  <a:srgbClr val="404040"/>
                </a:solidFill>
                <a:latin typeface="Arial"/>
                <a:cs typeface="Arial"/>
              </a:rPr>
              <a:t>ai </a:t>
            </a:r>
            <a:r>
              <a:rPr sz="1850" spc="-185" dirty="0">
                <a:solidFill>
                  <a:srgbClr val="404040"/>
                </a:solidFill>
                <a:latin typeface="Arial"/>
                <a:cs typeface="Arial"/>
              </a:rPr>
              <a:t>sensi </a:t>
            </a:r>
            <a:r>
              <a:rPr sz="1850" spc="-15" dirty="0">
                <a:solidFill>
                  <a:srgbClr val="404040"/>
                </a:solidFill>
                <a:latin typeface="Arial"/>
                <a:cs typeface="Arial"/>
              </a:rPr>
              <a:t>degli </a:t>
            </a:r>
            <a:r>
              <a:rPr sz="1850" spc="-30" dirty="0">
                <a:solidFill>
                  <a:srgbClr val="404040"/>
                </a:solidFill>
                <a:latin typeface="Arial"/>
                <a:cs typeface="Arial"/>
              </a:rPr>
              <a:t>articoli </a:t>
            </a:r>
            <a:r>
              <a:rPr sz="1850" spc="10" dirty="0">
                <a:solidFill>
                  <a:srgbClr val="404040"/>
                </a:solidFill>
                <a:latin typeface="Arial"/>
                <a:cs typeface="Arial"/>
              </a:rPr>
              <a:t>2714 </a:t>
            </a:r>
            <a:r>
              <a:rPr sz="1850" spc="-95" dirty="0">
                <a:solidFill>
                  <a:srgbClr val="404040"/>
                </a:solidFill>
                <a:latin typeface="Arial"/>
                <a:cs typeface="Arial"/>
              </a:rPr>
              <a:t>e </a:t>
            </a:r>
            <a:r>
              <a:rPr sz="1850" spc="10" dirty="0">
                <a:solidFill>
                  <a:srgbClr val="404040"/>
                </a:solidFill>
                <a:latin typeface="Arial"/>
                <a:cs typeface="Arial"/>
              </a:rPr>
              <a:t>2715  </a:t>
            </a:r>
            <a:r>
              <a:rPr sz="1850" spc="-15" dirty="0">
                <a:solidFill>
                  <a:srgbClr val="404040"/>
                </a:solidFill>
                <a:latin typeface="Arial"/>
                <a:cs typeface="Arial"/>
              </a:rPr>
              <a:t>del </a:t>
            </a:r>
            <a:r>
              <a:rPr sz="1850" spc="-90" dirty="0">
                <a:solidFill>
                  <a:srgbClr val="404040"/>
                </a:solidFill>
                <a:latin typeface="Arial"/>
                <a:cs typeface="Arial"/>
              </a:rPr>
              <a:t>codice </a:t>
            </a:r>
            <a:r>
              <a:rPr sz="1850" spc="-95" dirty="0">
                <a:solidFill>
                  <a:srgbClr val="404040"/>
                </a:solidFill>
                <a:latin typeface="Arial"/>
                <a:cs typeface="Arial"/>
              </a:rPr>
              <a:t>civile, </a:t>
            </a:r>
            <a:r>
              <a:rPr sz="1850" spc="-210" dirty="0">
                <a:solidFill>
                  <a:srgbClr val="404040"/>
                </a:solidFill>
                <a:latin typeface="Arial"/>
                <a:cs typeface="Arial"/>
              </a:rPr>
              <a:t>se </a:t>
            </a:r>
            <a:r>
              <a:rPr sz="1850" spc="-175" dirty="0">
                <a:solidFill>
                  <a:srgbClr val="404040"/>
                </a:solidFill>
                <a:latin typeface="Arial"/>
                <a:cs typeface="Arial"/>
              </a:rPr>
              <a:t>sono </a:t>
            </a:r>
            <a:r>
              <a:rPr sz="1850" spc="-35" dirty="0">
                <a:solidFill>
                  <a:srgbClr val="404040"/>
                </a:solidFill>
                <a:latin typeface="Arial"/>
                <a:cs typeface="Arial"/>
              </a:rPr>
              <a:t>formati </a:t>
            </a:r>
            <a:r>
              <a:rPr sz="1850" spc="5" dirty="0">
                <a:solidFill>
                  <a:srgbClr val="404040"/>
                </a:solidFill>
                <a:latin typeface="Arial"/>
                <a:cs typeface="Arial"/>
              </a:rPr>
              <a:t>ai </a:t>
            </a:r>
            <a:r>
              <a:rPr sz="1850" spc="-185" dirty="0">
                <a:solidFill>
                  <a:srgbClr val="404040"/>
                </a:solidFill>
                <a:latin typeface="Arial"/>
                <a:cs typeface="Arial"/>
              </a:rPr>
              <a:t>sensi </a:t>
            </a:r>
            <a:r>
              <a:rPr sz="1850" spc="-35" dirty="0">
                <a:solidFill>
                  <a:srgbClr val="404040"/>
                </a:solidFill>
                <a:latin typeface="Arial"/>
                <a:cs typeface="Arial"/>
              </a:rPr>
              <a:t>dell'articolo </a:t>
            </a:r>
            <a:r>
              <a:rPr sz="1850" spc="-25" dirty="0">
                <a:solidFill>
                  <a:srgbClr val="404040"/>
                </a:solidFill>
                <a:latin typeface="Arial"/>
                <a:cs typeface="Arial"/>
              </a:rPr>
              <a:t>20, </a:t>
            </a:r>
            <a:r>
              <a:rPr sz="1850" spc="-155" dirty="0">
                <a:solidFill>
                  <a:srgbClr val="404040"/>
                </a:solidFill>
                <a:latin typeface="Arial"/>
                <a:cs typeface="Arial"/>
              </a:rPr>
              <a:t>comma </a:t>
            </a:r>
            <a:r>
              <a:rPr sz="1850" spc="-70" dirty="0">
                <a:solidFill>
                  <a:srgbClr val="404040"/>
                </a:solidFill>
                <a:latin typeface="Arial"/>
                <a:cs typeface="Arial"/>
              </a:rPr>
              <a:t>1-bis, </a:t>
            </a:r>
            <a:r>
              <a:rPr sz="1850" spc="-80" dirty="0">
                <a:solidFill>
                  <a:srgbClr val="404040"/>
                </a:solidFill>
                <a:latin typeface="Arial"/>
                <a:cs typeface="Arial"/>
              </a:rPr>
              <a:t>primo </a:t>
            </a:r>
            <a:r>
              <a:rPr sz="1850" spc="-50" dirty="0">
                <a:solidFill>
                  <a:srgbClr val="404040"/>
                </a:solidFill>
                <a:latin typeface="Arial"/>
                <a:cs typeface="Arial"/>
              </a:rPr>
              <a:t>periodo. </a:t>
            </a:r>
            <a:r>
              <a:rPr sz="1850" spc="-140" dirty="0">
                <a:solidFill>
                  <a:srgbClr val="404040"/>
                </a:solidFill>
                <a:latin typeface="Arial"/>
                <a:cs typeface="Arial"/>
              </a:rPr>
              <a:t>La </a:t>
            </a:r>
            <a:r>
              <a:rPr sz="1850" spc="-75" dirty="0">
                <a:solidFill>
                  <a:srgbClr val="404040"/>
                </a:solidFill>
                <a:latin typeface="Arial"/>
                <a:cs typeface="Arial"/>
              </a:rPr>
              <a:t>loro </a:t>
            </a:r>
            <a:r>
              <a:rPr sz="1850" spc="-95" dirty="0">
                <a:solidFill>
                  <a:srgbClr val="404040"/>
                </a:solidFill>
                <a:latin typeface="Arial"/>
                <a:cs typeface="Arial"/>
              </a:rPr>
              <a:t>esibizione e  </a:t>
            </a:r>
            <a:r>
              <a:rPr sz="1850" spc="-85" dirty="0">
                <a:solidFill>
                  <a:srgbClr val="404040"/>
                </a:solidFill>
                <a:latin typeface="Arial"/>
                <a:cs typeface="Arial"/>
              </a:rPr>
              <a:t>produzione </a:t>
            </a:r>
            <a:r>
              <a:rPr sz="1850" spc="-145" dirty="0">
                <a:solidFill>
                  <a:srgbClr val="404040"/>
                </a:solidFill>
                <a:latin typeface="Arial"/>
                <a:cs typeface="Arial"/>
              </a:rPr>
              <a:t>sostituisce </a:t>
            </a:r>
            <a:r>
              <a:rPr sz="1850" spc="-55" dirty="0">
                <a:solidFill>
                  <a:srgbClr val="404040"/>
                </a:solidFill>
                <a:latin typeface="Arial"/>
                <a:cs typeface="Arial"/>
              </a:rPr>
              <a:t>quella</a:t>
            </a:r>
            <a:r>
              <a:rPr sz="1850" spc="-2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50" spc="-45" dirty="0">
                <a:solidFill>
                  <a:srgbClr val="404040"/>
                </a:solidFill>
                <a:latin typeface="Arial"/>
                <a:cs typeface="Arial"/>
              </a:rPr>
              <a:t>dell'originale.</a:t>
            </a:r>
            <a:endParaRPr sz="1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5480" y="1323276"/>
            <a:ext cx="1032637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190" dirty="0"/>
              <a:t>IN </a:t>
            </a:r>
            <a:r>
              <a:rPr spc="-300" dirty="0"/>
              <a:t>ULTIMO: </a:t>
            </a:r>
            <a:r>
              <a:rPr spc="-380" dirty="0"/>
              <a:t>IL </a:t>
            </a:r>
            <a:r>
              <a:rPr spc="-420" dirty="0"/>
              <a:t>VALORE </a:t>
            </a:r>
            <a:r>
              <a:rPr spc="-270" dirty="0"/>
              <a:t>GIURIDICO </a:t>
            </a:r>
            <a:r>
              <a:rPr spc="-565" dirty="0"/>
              <a:t>DELLE </a:t>
            </a:r>
            <a:r>
              <a:rPr spc="-365" dirty="0"/>
              <a:t>"PROVE </a:t>
            </a:r>
            <a:r>
              <a:rPr spc="-185" dirty="0"/>
              <a:t>A</a:t>
            </a:r>
            <a:r>
              <a:rPr spc="70" dirty="0"/>
              <a:t> </a:t>
            </a:r>
            <a:r>
              <a:rPr spc="-280" dirty="0"/>
              <a:t>DISTANZA"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925" y="2105025"/>
            <a:ext cx="11153775" cy="3886200"/>
          </a:xfrm>
          <a:prstGeom prst="rect">
            <a:avLst/>
          </a:prstGeom>
          <a:solidFill>
            <a:srgbClr val="CF5241"/>
          </a:solidFill>
          <a:ln w="19050">
            <a:solidFill>
              <a:srgbClr val="973A2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00">
              <a:latin typeface="Times New Roman"/>
              <a:cs typeface="Times New Roman"/>
            </a:endParaRPr>
          </a:p>
          <a:p>
            <a:pPr marL="152400" marR="511175">
              <a:lnSpc>
                <a:spcPct val="114999"/>
              </a:lnSpc>
            </a:pPr>
            <a:r>
              <a:rPr sz="1850" spc="-140" dirty="0">
                <a:solidFill>
                  <a:srgbClr val="412523"/>
                </a:solidFill>
                <a:latin typeface="Arial"/>
                <a:cs typeface="Arial"/>
              </a:rPr>
              <a:t>Conclusione</a:t>
            </a:r>
            <a:r>
              <a:rPr sz="1850" spc="-14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850" spc="-210" dirty="0">
                <a:solidFill>
                  <a:srgbClr val="FFFFFF"/>
                </a:solidFill>
                <a:latin typeface="Arial"/>
                <a:cs typeface="Arial"/>
              </a:rPr>
              <a:t>se </a:t>
            </a:r>
            <a:r>
              <a:rPr sz="1850" spc="-50" dirty="0">
                <a:solidFill>
                  <a:srgbClr val="FFFFFF"/>
                </a:solidFill>
                <a:latin typeface="Arial"/>
                <a:cs typeface="Arial"/>
              </a:rPr>
              <a:t>utilizzati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entro </a:t>
            </a:r>
            <a:r>
              <a:rPr sz="1850" spc="-210" dirty="0">
                <a:solidFill>
                  <a:srgbClr val="FFFFFF"/>
                </a:solidFill>
                <a:latin typeface="Arial"/>
                <a:cs typeface="Arial"/>
              </a:rPr>
              <a:t>un </a:t>
            </a:r>
            <a:r>
              <a:rPr sz="1850" spc="-145" dirty="0">
                <a:solidFill>
                  <a:srgbClr val="FFFFFF"/>
                </a:solidFill>
                <a:latin typeface="Arial"/>
                <a:cs typeface="Arial"/>
              </a:rPr>
              <a:t>sistema </a:t>
            </a:r>
            <a:r>
              <a:rPr sz="1850" spc="10" dirty="0">
                <a:solidFill>
                  <a:srgbClr val="FFFFFF"/>
                </a:solidFill>
                <a:latin typeface="Arial"/>
                <a:cs typeface="Arial"/>
              </a:rPr>
              <a:t>"ad </a:t>
            </a:r>
            <a:r>
              <a:rPr sz="1850" spc="-165" dirty="0">
                <a:solidFill>
                  <a:srgbClr val="FFFFFF"/>
                </a:solidFill>
                <a:latin typeface="Arial"/>
                <a:cs typeface="Arial"/>
              </a:rPr>
              <a:t>accesso </a:t>
            </a: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informatico </a:t>
            </a:r>
            <a:r>
              <a:rPr sz="1850" spc="-60" dirty="0">
                <a:solidFill>
                  <a:srgbClr val="FFFFFF"/>
                </a:solidFill>
                <a:latin typeface="Arial"/>
                <a:cs typeface="Arial"/>
              </a:rPr>
              <a:t>controllato" </a:t>
            </a:r>
            <a:r>
              <a:rPr sz="1850" spc="-155" dirty="0">
                <a:solidFill>
                  <a:srgbClr val="FFFFFF"/>
                </a:solidFill>
                <a:latin typeface="Arial"/>
                <a:cs typeface="Arial"/>
              </a:rPr>
              <a:t>come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per </a:t>
            </a:r>
            <a:r>
              <a:rPr sz="1850" spc="-165" dirty="0">
                <a:solidFill>
                  <a:srgbClr val="FFFFFF"/>
                </a:solidFill>
                <a:latin typeface="Arial"/>
                <a:cs typeface="Arial"/>
              </a:rPr>
              <a:t>es. 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Google </a:t>
            </a:r>
            <a:r>
              <a:rPr sz="1850" spc="-155" dirty="0">
                <a:solidFill>
                  <a:srgbClr val="FFFFFF"/>
                </a:solidFill>
                <a:latin typeface="Arial"/>
                <a:cs typeface="Arial"/>
              </a:rPr>
              <a:t>Classroom 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compiti,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verifiche,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test,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esercitazioni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interrogazioni </a:t>
            </a:r>
            <a:r>
              <a:rPr sz="1850" u="sng" spc="-1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hanno </a:t>
            </a:r>
            <a:r>
              <a:rPr sz="1850" u="sng" spc="-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valore</a:t>
            </a:r>
            <a:r>
              <a:rPr sz="1850" u="sng" spc="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1850" u="sng" spc="-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legale</a:t>
            </a:r>
            <a:r>
              <a:rPr sz="1850" spc="-5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8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5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</a:pPr>
            <a:r>
              <a:rPr sz="1850" spc="-180" dirty="0">
                <a:solidFill>
                  <a:srgbClr val="FFFFFF"/>
                </a:solidFill>
                <a:latin typeface="Arial"/>
                <a:cs typeface="Arial"/>
              </a:rPr>
              <a:t>Se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prodotti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850" spc="-125" dirty="0">
                <a:solidFill>
                  <a:srgbClr val="FFFFFF"/>
                </a:solidFill>
                <a:latin typeface="Arial"/>
                <a:cs typeface="Arial"/>
              </a:rPr>
              <a:t>casa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50" spc="-50" dirty="0">
                <a:solidFill>
                  <a:srgbClr val="FFFFFF"/>
                </a:solidFill>
                <a:latin typeface="Arial"/>
                <a:cs typeface="Arial"/>
              </a:rPr>
              <a:t>caricati </a:t>
            </a:r>
            <a:r>
              <a:rPr sz="1850" spc="-140" dirty="0">
                <a:solidFill>
                  <a:srgbClr val="FFFFFF"/>
                </a:solidFill>
                <a:latin typeface="Arial"/>
                <a:cs typeface="Arial"/>
              </a:rPr>
              <a:t>sulle </a:t>
            </a:r>
            <a:r>
              <a:rPr sz="1850" spc="-30" dirty="0">
                <a:solidFill>
                  <a:srgbClr val="FFFFFF"/>
                </a:solidFill>
                <a:latin typeface="Arial"/>
                <a:cs typeface="Arial"/>
              </a:rPr>
              <a:t>piattaforme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130" dirty="0">
                <a:solidFill>
                  <a:srgbClr val="FFFFFF"/>
                </a:solidFill>
                <a:latin typeface="Arial"/>
                <a:cs typeface="Arial"/>
              </a:rPr>
              <a:t>cui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sopra, </a:t>
            </a:r>
            <a:r>
              <a:rPr sz="1850" spc="-10" dirty="0">
                <a:solidFill>
                  <a:srgbClr val="FFFFFF"/>
                </a:solidFill>
                <a:latin typeface="Arial"/>
                <a:cs typeface="Arial"/>
              </a:rPr>
              <a:t>gli </a:t>
            </a:r>
            <a:r>
              <a:rPr sz="1850" spc="-175" dirty="0">
                <a:solidFill>
                  <a:srgbClr val="FFFFFF"/>
                </a:solidFill>
                <a:latin typeface="Arial"/>
                <a:cs typeface="Arial"/>
              </a:rPr>
              <a:t>stessi </a:t>
            </a:r>
            <a:r>
              <a:rPr sz="1850" u="sng" spc="-1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hanno </a:t>
            </a:r>
            <a:r>
              <a:rPr sz="1850" u="sng" spc="-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valore</a:t>
            </a:r>
            <a:r>
              <a:rPr sz="1850" u="sng" spc="-27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1850" u="sng" spc="-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legale</a:t>
            </a:r>
            <a:r>
              <a:rPr sz="1850" spc="-5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3400" y="2095500"/>
            <a:ext cx="11172825" cy="3905250"/>
            <a:chOff x="533400" y="2095500"/>
            <a:chExt cx="11172825" cy="3905250"/>
          </a:xfrm>
        </p:grpSpPr>
        <p:sp>
          <p:nvSpPr>
            <p:cNvPr id="3" name="object 3"/>
            <p:cNvSpPr/>
            <p:nvPr/>
          </p:nvSpPr>
          <p:spPr>
            <a:xfrm>
              <a:off x="542925" y="2105025"/>
              <a:ext cx="11153775" cy="3886200"/>
            </a:xfrm>
            <a:custGeom>
              <a:avLst/>
              <a:gdLst/>
              <a:ahLst/>
              <a:cxnLst/>
              <a:rect l="l" t="t" r="r" b="b"/>
              <a:pathLst>
                <a:path w="11153775" h="3886200">
                  <a:moveTo>
                    <a:pt x="11153775" y="0"/>
                  </a:moveTo>
                  <a:lnTo>
                    <a:pt x="0" y="0"/>
                  </a:lnTo>
                  <a:lnTo>
                    <a:pt x="0" y="3886200"/>
                  </a:lnTo>
                  <a:lnTo>
                    <a:pt x="11153775" y="3886200"/>
                  </a:lnTo>
                  <a:lnTo>
                    <a:pt x="11153775" y="0"/>
                  </a:lnTo>
                  <a:close/>
                </a:path>
              </a:pathLst>
            </a:custGeom>
            <a:solidFill>
              <a:srgbClr val="CF52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2925" y="2105025"/>
              <a:ext cx="11153775" cy="3886200"/>
            </a:xfrm>
            <a:custGeom>
              <a:avLst/>
              <a:gdLst/>
              <a:ahLst/>
              <a:cxnLst/>
              <a:rect l="l" t="t" r="r" b="b"/>
              <a:pathLst>
                <a:path w="11153775" h="3886200">
                  <a:moveTo>
                    <a:pt x="0" y="3886200"/>
                  </a:moveTo>
                  <a:lnTo>
                    <a:pt x="11153775" y="3886200"/>
                  </a:lnTo>
                  <a:lnTo>
                    <a:pt x="11153775" y="0"/>
                  </a:lnTo>
                  <a:lnTo>
                    <a:pt x="0" y="0"/>
                  </a:lnTo>
                  <a:lnTo>
                    <a:pt x="0" y="3886200"/>
                  </a:lnTo>
                  <a:close/>
                </a:path>
              </a:pathLst>
            </a:custGeom>
            <a:ln w="19050">
              <a:solidFill>
                <a:srgbClr val="973A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65480" y="1323276"/>
            <a:ext cx="449453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340" dirty="0"/>
              <a:t>PARTIAMO </a:t>
            </a:r>
            <a:r>
              <a:rPr spc="-315" dirty="0"/>
              <a:t>DA</a:t>
            </a:r>
            <a:r>
              <a:rPr spc="65" dirty="0"/>
              <a:t> </a:t>
            </a:r>
            <a:r>
              <a:rPr spc="-240" dirty="0"/>
              <a:t>LONTANO...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65480" y="2263825"/>
            <a:ext cx="10721975" cy="330644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5080">
              <a:lnSpc>
                <a:spcPct val="112799"/>
              </a:lnSpc>
              <a:spcBef>
                <a:spcPts val="140"/>
              </a:spcBef>
            </a:pPr>
            <a:r>
              <a:rPr sz="1850" b="1" spc="-65" dirty="0">
                <a:solidFill>
                  <a:srgbClr val="FFFFFF"/>
                </a:solidFill>
                <a:latin typeface="Trebuchet MS"/>
                <a:cs typeface="Trebuchet MS"/>
              </a:rPr>
              <a:t>Il </a:t>
            </a:r>
            <a:r>
              <a:rPr sz="1850" b="1" spc="-50" dirty="0">
                <a:solidFill>
                  <a:srgbClr val="FFFFFF"/>
                </a:solidFill>
                <a:latin typeface="Trebuchet MS"/>
                <a:cs typeface="Trebuchet MS"/>
              </a:rPr>
              <a:t>DPR </a:t>
            </a:r>
            <a:r>
              <a:rPr sz="1850" b="1" spc="-90" dirty="0">
                <a:solidFill>
                  <a:srgbClr val="FFFFFF"/>
                </a:solidFill>
                <a:latin typeface="Trebuchet MS"/>
                <a:cs typeface="Trebuchet MS"/>
              </a:rPr>
              <a:t>8 marzo </a:t>
            </a:r>
            <a:r>
              <a:rPr sz="1850" b="1" spc="-130" dirty="0">
                <a:solidFill>
                  <a:srgbClr val="FFFFFF"/>
                </a:solidFill>
                <a:latin typeface="Trebuchet MS"/>
                <a:cs typeface="Trebuchet MS"/>
              </a:rPr>
              <a:t>1999, </a:t>
            </a:r>
            <a:r>
              <a:rPr sz="1850" b="1" spc="-160" dirty="0">
                <a:solidFill>
                  <a:srgbClr val="FFFFFF"/>
                </a:solidFill>
                <a:latin typeface="Trebuchet MS"/>
                <a:cs typeface="Trebuchet MS"/>
              </a:rPr>
              <a:t>n. </a:t>
            </a:r>
            <a:r>
              <a:rPr sz="1850" b="1" spc="-105" dirty="0">
                <a:solidFill>
                  <a:srgbClr val="FFFFFF"/>
                </a:solidFill>
                <a:latin typeface="Trebuchet MS"/>
                <a:cs typeface="Trebuchet MS"/>
              </a:rPr>
              <a:t>275 </a:t>
            </a:r>
            <a:r>
              <a:rPr sz="1850" spc="-100" dirty="0">
                <a:solidFill>
                  <a:srgbClr val="FFFFFF"/>
                </a:solidFill>
                <a:latin typeface="Arial"/>
                <a:cs typeface="Arial"/>
              </a:rPr>
              <a:t>"Regolamento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dell'autonomia", </a:t>
            </a:r>
            <a:r>
              <a:rPr sz="1850" spc="-10" dirty="0">
                <a:solidFill>
                  <a:srgbClr val="FFFFFF"/>
                </a:solidFill>
                <a:latin typeface="Arial"/>
                <a:cs typeface="Arial"/>
              </a:rPr>
              <a:t>all'art.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1850" spc="-145" dirty="0">
                <a:solidFill>
                  <a:srgbClr val="FFFFFF"/>
                </a:solidFill>
                <a:latin typeface="Arial"/>
                <a:cs typeface="Arial"/>
              </a:rPr>
              <a:t>c.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definisce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850" spc="-125" dirty="0">
                <a:solidFill>
                  <a:srgbClr val="FFFFFF"/>
                </a:solidFill>
                <a:latin typeface="Arial"/>
                <a:cs typeface="Arial"/>
              </a:rPr>
              <a:t>sostanza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dell'autonomia  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delle </a:t>
            </a:r>
            <a:r>
              <a:rPr sz="1850" spc="-170" dirty="0">
                <a:solidFill>
                  <a:srgbClr val="FFFFFF"/>
                </a:solidFill>
                <a:latin typeface="Arial"/>
                <a:cs typeface="Arial"/>
              </a:rPr>
              <a:t>ISA </a:t>
            </a:r>
            <a:r>
              <a:rPr sz="1850" spc="-155" dirty="0">
                <a:solidFill>
                  <a:srgbClr val="FFFFFF"/>
                </a:solidFill>
                <a:latin typeface="Arial"/>
                <a:cs typeface="Arial"/>
              </a:rPr>
              <a:t>come </a:t>
            </a:r>
            <a:r>
              <a:rPr sz="1850" spc="-60" dirty="0">
                <a:solidFill>
                  <a:srgbClr val="FFFFFF"/>
                </a:solidFill>
                <a:latin typeface="Arial"/>
                <a:cs typeface="Arial"/>
              </a:rPr>
              <a:t>"interventi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educazione, </a:t>
            </a: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formazione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50" spc="-105" dirty="0">
                <a:solidFill>
                  <a:srgbClr val="FFFFFF"/>
                </a:solidFill>
                <a:latin typeface="Arial"/>
                <a:cs typeface="Arial"/>
              </a:rPr>
              <a:t>istruzione </a:t>
            </a: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mirati </a:t>
            </a:r>
            <a:r>
              <a:rPr sz="1850" spc="-40" dirty="0">
                <a:solidFill>
                  <a:srgbClr val="FFFFFF"/>
                </a:solidFill>
                <a:latin typeface="Arial"/>
                <a:cs typeface="Arial"/>
              </a:rPr>
              <a:t>allo </a:t>
            </a:r>
            <a:r>
              <a:rPr sz="1850" spc="-100" dirty="0">
                <a:solidFill>
                  <a:srgbClr val="FFFFFF"/>
                </a:solidFill>
                <a:latin typeface="Arial"/>
                <a:cs typeface="Arial"/>
              </a:rPr>
              <a:t>sviluppo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della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persona </a:t>
            </a:r>
            <a:r>
              <a:rPr sz="1850" spc="-125" dirty="0">
                <a:solidFill>
                  <a:srgbClr val="FFFFFF"/>
                </a:solidFill>
                <a:latin typeface="Arial"/>
                <a:cs typeface="Arial"/>
              </a:rPr>
              <a:t>umana,  </a:t>
            </a:r>
            <a:r>
              <a:rPr sz="1850" b="1" spc="-65" dirty="0">
                <a:solidFill>
                  <a:srgbClr val="FFFFFF"/>
                </a:solidFill>
                <a:latin typeface="Trebuchet MS"/>
                <a:cs typeface="Trebuchet MS"/>
              </a:rPr>
              <a:t>adeguati </a:t>
            </a:r>
            <a:r>
              <a:rPr sz="1850" b="1" spc="-40" dirty="0">
                <a:solidFill>
                  <a:srgbClr val="FFFFFF"/>
                </a:solidFill>
                <a:latin typeface="Trebuchet MS"/>
                <a:cs typeface="Trebuchet MS"/>
              </a:rPr>
              <a:t>ai </a:t>
            </a:r>
            <a:r>
              <a:rPr sz="1850" b="1" spc="-80" dirty="0">
                <a:solidFill>
                  <a:srgbClr val="FFFFFF"/>
                </a:solidFill>
                <a:latin typeface="Trebuchet MS"/>
                <a:cs typeface="Trebuchet MS"/>
              </a:rPr>
              <a:t>diversi </a:t>
            </a:r>
            <a:r>
              <a:rPr sz="1850" b="1" spc="-120" dirty="0">
                <a:solidFill>
                  <a:srgbClr val="FFFFFF"/>
                </a:solidFill>
                <a:latin typeface="Trebuchet MS"/>
                <a:cs typeface="Trebuchet MS"/>
              </a:rPr>
              <a:t>contesti</a:t>
            </a:r>
            <a:r>
              <a:rPr sz="1850" spc="-12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alla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domanda 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delle famiglie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50" spc="-40" dirty="0">
                <a:solidFill>
                  <a:srgbClr val="FFFFFF"/>
                </a:solidFill>
                <a:latin typeface="Arial"/>
                <a:cs typeface="Arial"/>
              </a:rPr>
              <a:t>alle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caratteristiche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specifiche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dei </a:t>
            </a:r>
            <a:r>
              <a:rPr sz="1850" spc="-60" dirty="0">
                <a:solidFill>
                  <a:srgbClr val="FFFFFF"/>
                </a:solidFill>
                <a:latin typeface="Arial"/>
                <a:cs typeface="Arial"/>
              </a:rPr>
              <a:t>soggetti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coinvolti, 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al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fine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garantire </a:t>
            </a: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loro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850" spc="-215" dirty="0">
                <a:solidFill>
                  <a:srgbClr val="FFFFFF"/>
                </a:solidFill>
                <a:latin typeface="Arial"/>
                <a:cs typeface="Arial"/>
              </a:rPr>
              <a:t>successo</a:t>
            </a:r>
            <a:r>
              <a:rPr sz="1850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formativo".</a:t>
            </a:r>
            <a:endParaRPr sz="1850">
              <a:latin typeface="Arial"/>
              <a:cs typeface="Arial"/>
            </a:endParaRPr>
          </a:p>
          <a:p>
            <a:pPr marL="12700" marR="34925">
              <a:lnSpc>
                <a:spcPct val="111700"/>
              </a:lnSpc>
              <a:spcBef>
                <a:spcPts val="1125"/>
              </a:spcBef>
            </a:pPr>
            <a:r>
              <a:rPr sz="1850" spc="-40" dirty="0">
                <a:solidFill>
                  <a:srgbClr val="FFFFFF"/>
                </a:solidFill>
                <a:latin typeface="Arial"/>
                <a:cs typeface="Arial"/>
              </a:rPr>
              <a:t>Art.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16, </a:t>
            </a:r>
            <a:r>
              <a:rPr sz="1850" spc="-145" dirty="0">
                <a:solidFill>
                  <a:srgbClr val="FFFFFF"/>
                </a:solidFill>
                <a:latin typeface="Arial"/>
                <a:cs typeface="Arial"/>
              </a:rPr>
              <a:t>c. 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3: "I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docenti </a:t>
            </a:r>
            <a:r>
              <a:rPr sz="1850" spc="-140" dirty="0">
                <a:solidFill>
                  <a:srgbClr val="FFFFFF"/>
                </a:solidFill>
                <a:latin typeface="Arial"/>
                <a:cs typeface="Arial"/>
              </a:rPr>
              <a:t>hanno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compito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responsabilità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della </a:t>
            </a: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progettazione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della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attuazione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del </a:t>
            </a:r>
            <a:r>
              <a:rPr sz="1850" spc="-140" dirty="0">
                <a:solidFill>
                  <a:srgbClr val="FFFFFF"/>
                </a:solidFill>
                <a:latin typeface="Arial"/>
                <a:cs typeface="Arial"/>
              </a:rPr>
              <a:t>processo 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120" dirty="0">
                <a:solidFill>
                  <a:srgbClr val="FFFFFF"/>
                </a:solidFill>
                <a:latin typeface="Arial"/>
                <a:cs typeface="Arial"/>
              </a:rPr>
              <a:t>insegnamento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apprendimento".</a:t>
            </a:r>
            <a:endParaRPr sz="18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50">
              <a:latin typeface="Arial"/>
              <a:cs typeface="Arial"/>
            </a:endParaRPr>
          </a:p>
          <a:p>
            <a:pPr marL="12700" marR="1001394">
              <a:lnSpc>
                <a:spcPct val="114999"/>
              </a:lnSpc>
            </a:pPr>
            <a:r>
              <a:rPr sz="1850" spc="-155" dirty="0">
                <a:solidFill>
                  <a:srgbClr val="FFFFFF"/>
                </a:solidFill>
                <a:latin typeface="Arial"/>
                <a:cs typeface="Arial"/>
              </a:rPr>
              <a:t>PARADOSSO/PROVOCAZIONE: </a:t>
            </a:r>
            <a:r>
              <a:rPr sz="1850" spc="-200" dirty="0">
                <a:solidFill>
                  <a:srgbClr val="FFFFFF"/>
                </a:solidFill>
                <a:latin typeface="Arial"/>
                <a:cs typeface="Arial"/>
              </a:rPr>
              <a:t>Esiste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quindi </a:t>
            </a:r>
            <a:r>
              <a:rPr sz="1850" spc="-140" dirty="0">
                <a:solidFill>
                  <a:srgbClr val="FFFFFF"/>
                </a:solidFill>
                <a:latin typeface="Arial"/>
                <a:cs typeface="Arial"/>
              </a:rPr>
              <a:t>una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separazione </a:t>
            </a:r>
            <a:r>
              <a:rPr sz="1850" dirty="0">
                <a:solidFill>
                  <a:srgbClr val="FFFFFF"/>
                </a:solidFill>
                <a:latin typeface="Arial"/>
                <a:cs typeface="Arial"/>
              </a:rPr>
              <a:t>tra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didattica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didattica </a:t>
            </a:r>
            <a:r>
              <a:rPr sz="1850" spc="10" dirty="0">
                <a:solidFill>
                  <a:srgbClr val="FFFFFF"/>
                </a:solidFill>
                <a:latin typeface="Arial"/>
                <a:cs typeface="Arial"/>
              </a:rPr>
              <a:t>"a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distanza"?  </a:t>
            </a:r>
            <a:r>
              <a:rPr sz="1850" spc="-114" dirty="0">
                <a:solidFill>
                  <a:srgbClr val="FFFFFF"/>
                </a:solidFill>
                <a:latin typeface="Arial"/>
                <a:cs typeface="Arial"/>
              </a:rPr>
              <a:t>Non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è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che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didattica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è </a:t>
            </a:r>
            <a:r>
              <a:rPr sz="1850" spc="-30" dirty="0">
                <a:solidFill>
                  <a:srgbClr val="FFFFFF"/>
                </a:solidFill>
                <a:latin typeface="Arial"/>
                <a:cs typeface="Arial"/>
              </a:rPr>
              <a:t>tale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50" spc="-60" dirty="0">
                <a:solidFill>
                  <a:srgbClr val="FFFFFF"/>
                </a:solidFill>
                <a:latin typeface="Arial"/>
                <a:cs typeface="Arial"/>
              </a:rPr>
              <a:t>quale </a:t>
            </a:r>
            <a:r>
              <a:rPr sz="1850" spc="-125" dirty="0">
                <a:solidFill>
                  <a:srgbClr val="FFFFFF"/>
                </a:solidFill>
                <a:latin typeface="Arial"/>
                <a:cs typeface="Arial"/>
              </a:rPr>
              <a:t>sempre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50" spc="-145" dirty="0">
                <a:solidFill>
                  <a:srgbClr val="FFFFFF"/>
                </a:solidFill>
                <a:latin typeface="Arial"/>
                <a:cs typeface="Arial"/>
              </a:rPr>
              <a:t>comunque,</a:t>
            </a:r>
            <a:r>
              <a:rPr sz="1850" spc="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140" dirty="0">
                <a:solidFill>
                  <a:srgbClr val="FFFFFF"/>
                </a:solidFill>
                <a:latin typeface="Arial"/>
                <a:cs typeface="Arial"/>
              </a:rPr>
              <a:t>senza </a:t>
            </a: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qualificazioni?</a:t>
            </a:r>
            <a:endParaRPr sz="1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66725"/>
            <a:ext cx="3705225" cy="95250"/>
          </a:xfrm>
          <a:custGeom>
            <a:avLst/>
            <a:gdLst/>
            <a:ahLst/>
            <a:cxnLst/>
            <a:rect l="l" t="t" r="r" b="b"/>
            <a:pathLst>
              <a:path w="3705225" h="95250">
                <a:moveTo>
                  <a:pt x="3705225" y="0"/>
                </a:moveTo>
                <a:lnTo>
                  <a:pt x="0" y="0"/>
                </a:lnTo>
                <a:lnTo>
                  <a:pt x="0" y="95250"/>
                </a:lnTo>
                <a:lnTo>
                  <a:pt x="3705225" y="95250"/>
                </a:lnTo>
                <a:lnTo>
                  <a:pt x="3705225" y="0"/>
                </a:lnTo>
                <a:close/>
              </a:path>
            </a:pathLst>
          </a:custGeom>
          <a:solidFill>
            <a:srgbClr val="4652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48625" y="466725"/>
            <a:ext cx="3705225" cy="95250"/>
          </a:xfrm>
          <a:custGeom>
            <a:avLst/>
            <a:gdLst/>
            <a:ahLst/>
            <a:cxnLst/>
            <a:rect l="l" t="t" r="r" b="b"/>
            <a:pathLst>
              <a:path w="3705225" h="95250">
                <a:moveTo>
                  <a:pt x="3705225" y="0"/>
                </a:moveTo>
                <a:lnTo>
                  <a:pt x="0" y="0"/>
                </a:lnTo>
                <a:lnTo>
                  <a:pt x="0" y="95250"/>
                </a:lnTo>
                <a:lnTo>
                  <a:pt x="3705225" y="95250"/>
                </a:lnTo>
                <a:lnTo>
                  <a:pt x="3705225" y="0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48150" y="466725"/>
            <a:ext cx="3705225" cy="95250"/>
          </a:xfrm>
          <a:custGeom>
            <a:avLst/>
            <a:gdLst/>
            <a:ahLst/>
            <a:cxnLst/>
            <a:rect l="l" t="t" r="r" b="b"/>
            <a:pathLst>
              <a:path w="3705225" h="95250">
                <a:moveTo>
                  <a:pt x="3705225" y="0"/>
                </a:moveTo>
                <a:lnTo>
                  <a:pt x="0" y="0"/>
                </a:lnTo>
                <a:lnTo>
                  <a:pt x="0" y="95250"/>
                </a:lnTo>
                <a:lnTo>
                  <a:pt x="3705225" y="95250"/>
                </a:lnTo>
                <a:lnTo>
                  <a:pt x="3705225" y="0"/>
                </a:lnTo>
                <a:close/>
              </a:path>
            </a:pathLst>
          </a:custGeom>
          <a:solidFill>
            <a:srgbClr val="CF5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30"/>
              </a:spcBef>
            </a:pPr>
            <a:r>
              <a:rPr spc="-350" dirty="0"/>
              <a:t>GRAZIE </a:t>
            </a:r>
            <a:r>
              <a:rPr spc="-635" dirty="0"/>
              <a:t>PER</a:t>
            </a:r>
            <a:r>
              <a:rPr spc="-490" dirty="0"/>
              <a:t> </a:t>
            </a:r>
            <a:r>
              <a:rPr spc="-335" dirty="0"/>
              <a:t>L'ATTENZIONE!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42925" y="2105025"/>
            <a:ext cx="11153775" cy="3886200"/>
            <a:chOff x="542925" y="2105025"/>
            <a:chExt cx="11153775" cy="3886200"/>
          </a:xfrm>
        </p:grpSpPr>
        <p:sp>
          <p:nvSpPr>
            <p:cNvPr id="3" name="object 3"/>
            <p:cNvSpPr/>
            <p:nvPr/>
          </p:nvSpPr>
          <p:spPr>
            <a:xfrm>
              <a:off x="542925" y="2105025"/>
              <a:ext cx="11153775" cy="3886200"/>
            </a:xfrm>
            <a:custGeom>
              <a:avLst/>
              <a:gdLst/>
              <a:ahLst/>
              <a:cxnLst/>
              <a:rect l="l" t="t" r="r" b="b"/>
              <a:pathLst>
                <a:path w="11153775" h="3886200">
                  <a:moveTo>
                    <a:pt x="11153775" y="0"/>
                  </a:moveTo>
                  <a:lnTo>
                    <a:pt x="0" y="0"/>
                  </a:lnTo>
                  <a:lnTo>
                    <a:pt x="0" y="3886200"/>
                  </a:lnTo>
                  <a:lnTo>
                    <a:pt x="11153775" y="3886200"/>
                  </a:lnTo>
                  <a:lnTo>
                    <a:pt x="11153775" y="0"/>
                  </a:lnTo>
                  <a:close/>
                </a:path>
              </a:pathLst>
            </a:custGeom>
            <a:solidFill>
              <a:srgbClr val="CF52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2925" y="2105025"/>
              <a:ext cx="11153775" cy="3886200"/>
            </a:xfrm>
            <a:custGeom>
              <a:avLst/>
              <a:gdLst/>
              <a:ahLst/>
              <a:cxnLst/>
              <a:rect l="l" t="t" r="r" b="b"/>
              <a:pathLst>
                <a:path w="11153775" h="3886200">
                  <a:moveTo>
                    <a:pt x="0" y="3886200"/>
                  </a:moveTo>
                  <a:lnTo>
                    <a:pt x="11153775" y="3886200"/>
                  </a:lnTo>
                  <a:lnTo>
                    <a:pt x="11153775" y="0"/>
                  </a:lnTo>
                  <a:lnTo>
                    <a:pt x="0" y="0"/>
                  </a:lnTo>
                  <a:lnTo>
                    <a:pt x="0" y="3886200"/>
                  </a:lnTo>
                  <a:close/>
                </a:path>
              </a:pathLst>
            </a:custGeom>
            <a:ln w="19050">
              <a:solidFill>
                <a:srgbClr val="973A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80" y="1323276"/>
            <a:ext cx="10078085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endParaRPr spc="-320" dirty="0"/>
          </a:p>
        </p:txBody>
      </p:sp>
      <p:sp>
        <p:nvSpPr>
          <p:cNvPr id="7" name="object 7"/>
          <p:cNvSpPr txBox="1"/>
          <p:nvPr/>
        </p:nvSpPr>
        <p:spPr>
          <a:xfrm>
            <a:off x="665480" y="2187638"/>
            <a:ext cx="10537190" cy="2552622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 marR="5080">
              <a:lnSpc>
                <a:spcPct val="200000"/>
              </a:lnSpc>
              <a:spcBef>
                <a:spcPts val="1050"/>
              </a:spcBef>
            </a:pPr>
            <a:r>
              <a:rPr sz="1800" spc="-160" dirty="0">
                <a:solidFill>
                  <a:srgbClr val="FFFFFF"/>
                </a:solidFill>
                <a:latin typeface="Arial"/>
                <a:cs typeface="Arial"/>
              </a:rPr>
              <a:t>Per </a:t>
            </a:r>
            <a:r>
              <a:rPr sz="1800" spc="-155" dirty="0">
                <a:solidFill>
                  <a:srgbClr val="FFFFFF"/>
                </a:solidFill>
                <a:latin typeface="Arial"/>
                <a:cs typeface="Arial"/>
              </a:rPr>
              <a:t>inciso, </a:t>
            </a:r>
            <a:r>
              <a:rPr sz="1800" spc="-130" dirty="0">
                <a:solidFill>
                  <a:srgbClr val="FFFFFF"/>
                </a:solidFill>
                <a:latin typeface="Arial"/>
                <a:cs typeface="Arial"/>
              </a:rPr>
              <a:t>anche </a:t>
            </a:r>
            <a:r>
              <a:rPr sz="1800" spc="-65" dirty="0">
                <a:solidFill>
                  <a:srgbClr val="FFFFFF"/>
                </a:solidFill>
                <a:latin typeface="Arial"/>
                <a:cs typeface="Arial"/>
              </a:rPr>
              <a:t>lo 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Statuto </a:t>
            </a:r>
            <a:r>
              <a:rPr sz="1800" spc="-60" dirty="0">
                <a:solidFill>
                  <a:srgbClr val="FFFFFF"/>
                </a:solidFill>
                <a:latin typeface="Arial"/>
                <a:cs typeface="Arial"/>
              </a:rPr>
              <a:t>delle </a:t>
            </a:r>
            <a:r>
              <a:rPr sz="1800" spc="-145" dirty="0">
                <a:solidFill>
                  <a:srgbClr val="FFFFFF"/>
                </a:solidFill>
                <a:latin typeface="Arial"/>
                <a:cs typeface="Arial"/>
              </a:rPr>
              <a:t>Studentesse </a:t>
            </a:r>
            <a:r>
              <a:rPr sz="1800" spc="-10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00" spc="-40" dirty="0">
                <a:solidFill>
                  <a:srgbClr val="FFFFFF"/>
                </a:solidFill>
                <a:latin typeface="Arial"/>
                <a:cs typeface="Arial"/>
              </a:rPr>
              <a:t>degli </a:t>
            </a:r>
            <a:r>
              <a:rPr sz="1800" spc="-95" dirty="0">
                <a:solidFill>
                  <a:srgbClr val="FFFFFF"/>
                </a:solidFill>
                <a:latin typeface="Arial"/>
                <a:cs typeface="Arial"/>
              </a:rPr>
              <a:t>Studenti </a:t>
            </a:r>
            <a:r>
              <a:rPr sz="1800" spc="-240" dirty="0">
                <a:solidFill>
                  <a:srgbClr val="FFFFFF"/>
                </a:solidFill>
                <a:latin typeface="Arial"/>
                <a:cs typeface="Arial"/>
              </a:rPr>
              <a:t>(DPR </a:t>
            </a:r>
            <a:r>
              <a:rPr sz="1800" spc="20" dirty="0">
                <a:solidFill>
                  <a:srgbClr val="FFFFFF"/>
                </a:solidFill>
                <a:latin typeface="Arial"/>
                <a:cs typeface="Arial"/>
              </a:rPr>
              <a:t>249/98) </a:t>
            </a:r>
            <a:r>
              <a:rPr sz="1800" spc="-35" dirty="0">
                <a:solidFill>
                  <a:srgbClr val="FFFFFF"/>
                </a:solidFill>
                <a:latin typeface="Arial"/>
                <a:cs typeface="Arial"/>
              </a:rPr>
              <a:t>afferma 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all'art.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sz="1800" spc="-170" dirty="0">
                <a:solidFill>
                  <a:srgbClr val="FFFFFF"/>
                </a:solidFill>
                <a:latin typeface="Arial"/>
                <a:cs typeface="Arial"/>
              </a:rPr>
              <a:t>c.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4 </a:t>
            </a:r>
            <a:endParaRPr lang="it-IT" sz="1800" spc="-1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>
              <a:lnSpc>
                <a:spcPct val="200000"/>
              </a:lnSpc>
              <a:spcBef>
                <a:spcPts val="1050"/>
              </a:spcBef>
            </a:pPr>
            <a:r>
              <a:rPr sz="1800" spc="-150" dirty="0" err="1">
                <a:solidFill>
                  <a:srgbClr val="FFFFFF"/>
                </a:solidFill>
                <a:latin typeface="Arial"/>
                <a:cs typeface="Arial"/>
              </a:rPr>
              <a:t>che</a:t>
            </a:r>
            <a:r>
              <a:rPr sz="1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0" dirty="0">
                <a:solidFill>
                  <a:srgbClr val="FFFFFF"/>
                </a:solidFill>
                <a:latin typeface="Arial"/>
                <a:cs typeface="Arial"/>
              </a:rPr>
              <a:t>è </a:t>
            </a:r>
            <a:r>
              <a:rPr sz="1800" spc="-200" dirty="0">
                <a:solidFill>
                  <a:srgbClr val="FFFFFF"/>
                </a:solidFill>
                <a:latin typeface="Arial"/>
                <a:cs typeface="Arial"/>
              </a:rPr>
              <a:t>un 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diritto  </a:t>
            </a:r>
            <a:r>
              <a:rPr sz="1800" spc="-60" dirty="0">
                <a:solidFill>
                  <a:srgbClr val="FFFFFF"/>
                </a:solidFill>
                <a:latin typeface="Arial"/>
                <a:cs typeface="Arial"/>
              </a:rPr>
              <a:t>dello </a:t>
            </a:r>
            <a:r>
              <a:rPr sz="1800" spc="-110" dirty="0">
                <a:solidFill>
                  <a:srgbClr val="FFFFFF"/>
                </a:solidFill>
                <a:latin typeface="Arial"/>
                <a:cs typeface="Arial"/>
              </a:rPr>
              <a:t>studente 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ricevere </a:t>
            </a:r>
            <a:r>
              <a:rPr sz="1800" spc="-125" dirty="0">
                <a:solidFill>
                  <a:srgbClr val="FFFFFF"/>
                </a:solidFill>
                <a:latin typeface="Arial"/>
                <a:cs typeface="Arial"/>
              </a:rPr>
              <a:t>una </a:t>
            </a:r>
            <a:r>
              <a:rPr sz="1800" spc="-65" dirty="0">
                <a:solidFill>
                  <a:srgbClr val="FFFFFF"/>
                </a:solidFill>
                <a:latin typeface="Arial"/>
                <a:cs typeface="Arial"/>
              </a:rPr>
              <a:t>"valutazione </a:t>
            </a:r>
            <a:r>
              <a:rPr sz="1800" spc="-70" dirty="0">
                <a:solidFill>
                  <a:srgbClr val="FFFFFF"/>
                </a:solidFill>
                <a:latin typeface="Arial"/>
                <a:cs typeface="Arial"/>
              </a:rPr>
              <a:t>trasparente </a:t>
            </a:r>
            <a:r>
              <a:rPr sz="1800" spc="-10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00" spc="-95" dirty="0">
                <a:solidFill>
                  <a:srgbClr val="FFFFFF"/>
                </a:solidFill>
                <a:latin typeface="Arial"/>
                <a:cs typeface="Arial"/>
              </a:rPr>
              <a:t>tempestiva, </a:t>
            </a:r>
            <a:r>
              <a:rPr sz="1800" spc="-40" dirty="0" err="1">
                <a:solidFill>
                  <a:srgbClr val="FFFFFF"/>
                </a:solidFill>
                <a:latin typeface="Arial"/>
                <a:cs typeface="Arial"/>
              </a:rPr>
              <a:t>volta</a:t>
            </a:r>
            <a:r>
              <a:rPr sz="18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it-IT" sz="1800" spc="-4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>
              <a:lnSpc>
                <a:spcPct val="200000"/>
              </a:lnSpc>
              <a:spcBef>
                <a:spcPts val="1050"/>
              </a:spcBef>
            </a:pP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ad 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attivare </a:t>
            </a:r>
            <a:r>
              <a:rPr sz="1800" spc="-200" dirty="0">
                <a:solidFill>
                  <a:srgbClr val="FFFFFF"/>
                </a:solidFill>
                <a:latin typeface="Arial"/>
                <a:cs typeface="Arial"/>
              </a:rPr>
              <a:t>un </a:t>
            </a:r>
            <a:r>
              <a:rPr sz="1800" spc="-145" dirty="0">
                <a:solidFill>
                  <a:srgbClr val="FFFFFF"/>
                </a:solidFill>
                <a:latin typeface="Arial"/>
                <a:cs typeface="Arial"/>
              </a:rPr>
              <a:t>processo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00" spc="-75" dirty="0">
                <a:solidFill>
                  <a:srgbClr val="FFFFFF"/>
                </a:solidFill>
                <a:latin typeface="Arial"/>
                <a:cs typeface="Arial"/>
              </a:rPr>
              <a:t>autovalutazione  </a:t>
            </a:r>
            <a:r>
              <a:rPr sz="1800" spc="-150" dirty="0">
                <a:solidFill>
                  <a:srgbClr val="FFFFFF"/>
                </a:solidFill>
                <a:latin typeface="Arial"/>
                <a:cs typeface="Arial"/>
              </a:rPr>
              <a:t>che </a:t>
            </a:r>
            <a:r>
              <a:rPr sz="1800" spc="-65" dirty="0">
                <a:solidFill>
                  <a:srgbClr val="FFFFFF"/>
                </a:solidFill>
                <a:latin typeface="Arial"/>
                <a:cs typeface="Arial"/>
              </a:rPr>
              <a:t>lo </a:t>
            </a:r>
            <a:r>
              <a:rPr sz="1800" spc="-140" dirty="0">
                <a:solidFill>
                  <a:srgbClr val="FFFFFF"/>
                </a:solidFill>
                <a:latin typeface="Arial"/>
                <a:cs typeface="Arial"/>
              </a:rPr>
              <a:t>conduca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ad </a:t>
            </a:r>
            <a:r>
              <a:rPr sz="1800" spc="-75" dirty="0">
                <a:solidFill>
                  <a:srgbClr val="FFFFFF"/>
                </a:solidFill>
                <a:latin typeface="Arial"/>
                <a:cs typeface="Arial"/>
              </a:rPr>
              <a:t>inviduare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propri 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punti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di forza </a:t>
            </a:r>
            <a:r>
              <a:rPr sz="1800" spc="-10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00" spc="-65" dirty="0">
                <a:solidFill>
                  <a:srgbClr val="FFFFFF"/>
                </a:solidFill>
                <a:latin typeface="Arial"/>
                <a:cs typeface="Arial"/>
              </a:rPr>
              <a:t>debolezza </a:t>
            </a:r>
            <a:r>
              <a:rPr sz="1800" spc="-10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800" spc="-65" dirty="0">
                <a:solidFill>
                  <a:srgbClr val="FFFFFF"/>
                </a:solidFill>
                <a:latin typeface="Arial"/>
                <a:cs typeface="Arial"/>
              </a:rPr>
              <a:t>migliorare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800" spc="-45" dirty="0">
                <a:solidFill>
                  <a:srgbClr val="FFFFFF"/>
                </a:solidFill>
                <a:latin typeface="Arial"/>
                <a:cs typeface="Arial"/>
              </a:rPr>
              <a:t>proprio</a:t>
            </a:r>
            <a:r>
              <a:rPr sz="1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rendimento".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777031" y="3162553"/>
            <a:ext cx="1115695" cy="781050"/>
          </a:xfrm>
          <a:custGeom>
            <a:avLst/>
            <a:gdLst/>
            <a:ahLst/>
            <a:cxnLst/>
            <a:rect l="l" t="t" r="r" b="b"/>
            <a:pathLst>
              <a:path w="1115695" h="781050">
                <a:moveTo>
                  <a:pt x="697204" y="55765"/>
                </a:moveTo>
                <a:lnTo>
                  <a:pt x="692810" y="34112"/>
                </a:lnTo>
                <a:lnTo>
                  <a:pt x="680821" y="16383"/>
                </a:lnTo>
                <a:lnTo>
                  <a:pt x="663092" y="4394"/>
                </a:lnTo>
                <a:lnTo>
                  <a:pt x="641438" y="0"/>
                </a:lnTo>
                <a:lnTo>
                  <a:pt x="55778" y="0"/>
                </a:lnTo>
                <a:lnTo>
                  <a:pt x="34124" y="4394"/>
                </a:lnTo>
                <a:lnTo>
                  <a:pt x="16383" y="16383"/>
                </a:lnTo>
                <a:lnTo>
                  <a:pt x="4406" y="34112"/>
                </a:lnTo>
                <a:lnTo>
                  <a:pt x="0" y="55765"/>
                </a:lnTo>
                <a:lnTo>
                  <a:pt x="0" y="432257"/>
                </a:lnTo>
                <a:lnTo>
                  <a:pt x="4406" y="453923"/>
                </a:lnTo>
                <a:lnTo>
                  <a:pt x="16383" y="471652"/>
                </a:lnTo>
                <a:lnTo>
                  <a:pt x="34124" y="483641"/>
                </a:lnTo>
                <a:lnTo>
                  <a:pt x="55778" y="488035"/>
                </a:lnTo>
                <a:lnTo>
                  <a:pt x="139446" y="488035"/>
                </a:lnTo>
                <a:lnTo>
                  <a:pt x="139446" y="627481"/>
                </a:lnTo>
                <a:lnTo>
                  <a:pt x="278892" y="488035"/>
                </a:lnTo>
                <a:lnTo>
                  <a:pt x="362546" y="488035"/>
                </a:lnTo>
                <a:lnTo>
                  <a:pt x="362546" y="209156"/>
                </a:lnTo>
                <a:lnTo>
                  <a:pt x="371348" y="165836"/>
                </a:lnTo>
                <a:lnTo>
                  <a:pt x="395325" y="130378"/>
                </a:lnTo>
                <a:lnTo>
                  <a:pt x="430784" y="106400"/>
                </a:lnTo>
                <a:lnTo>
                  <a:pt x="474103" y="97599"/>
                </a:lnTo>
                <a:lnTo>
                  <a:pt x="697204" y="97599"/>
                </a:lnTo>
                <a:lnTo>
                  <a:pt x="697204" y="55765"/>
                </a:lnTo>
                <a:close/>
              </a:path>
              <a:path w="1115695" h="781050">
                <a:moveTo>
                  <a:pt x="1115529" y="209156"/>
                </a:moveTo>
                <a:lnTo>
                  <a:pt x="1111135" y="187502"/>
                </a:lnTo>
                <a:lnTo>
                  <a:pt x="1099146" y="169760"/>
                </a:lnTo>
                <a:lnTo>
                  <a:pt x="1081417" y="157784"/>
                </a:lnTo>
                <a:lnTo>
                  <a:pt x="1059751" y="153377"/>
                </a:lnTo>
                <a:lnTo>
                  <a:pt x="474103" y="153377"/>
                </a:lnTo>
                <a:lnTo>
                  <a:pt x="452450" y="157784"/>
                </a:lnTo>
                <a:lnTo>
                  <a:pt x="434708" y="169760"/>
                </a:lnTo>
                <a:lnTo>
                  <a:pt x="422732" y="187502"/>
                </a:lnTo>
                <a:lnTo>
                  <a:pt x="418325" y="209156"/>
                </a:lnTo>
                <a:lnTo>
                  <a:pt x="418325" y="585647"/>
                </a:lnTo>
                <a:lnTo>
                  <a:pt x="422732" y="607301"/>
                </a:lnTo>
                <a:lnTo>
                  <a:pt x="434708" y="625043"/>
                </a:lnTo>
                <a:lnTo>
                  <a:pt x="452450" y="637019"/>
                </a:lnTo>
                <a:lnTo>
                  <a:pt x="474103" y="641426"/>
                </a:lnTo>
                <a:lnTo>
                  <a:pt x="836650" y="641426"/>
                </a:lnTo>
                <a:lnTo>
                  <a:pt x="976096" y="780859"/>
                </a:lnTo>
                <a:lnTo>
                  <a:pt x="976096" y="641426"/>
                </a:lnTo>
                <a:lnTo>
                  <a:pt x="1059751" y="641426"/>
                </a:lnTo>
                <a:lnTo>
                  <a:pt x="1081417" y="637019"/>
                </a:lnTo>
                <a:lnTo>
                  <a:pt x="1099146" y="625043"/>
                </a:lnTo>
                <a:lnTo>
                  <a:pt x="1111135" y="607301"/>
                </a:lnTo>
                <a:lnTo>
                  <a:pt x="1115529" y="585647"/>
                </a:lnTo>
                <a:lnTo>
                  <a:pt x="1115529" y="2091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5480" y="1323276"/>
            <a:ext cx="6114415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350" dirty="0"/>
              <a:t>LA </a:t>
            </a:r>
            <a:r>
              <a:rPr spc="-335" dirty="0"/>
              <a:t>VALUTAZIONE </a:t>
            </a:r>
            <a:r>
              <a:rPr spc="-470" dirty="0"/>
              <a:t>NEL </a:t>
            </a:r>
            <a:r>
              <a:rPr spc="-310" dirty="0"/>
              <a:t>D. </a:t>
            </a:r>
            <a:r>
              <a:rPr spc="-335" dirty="0"/>
              <a:t>LGS.</a:t>
            </a:r>
            <a:r>
              <a:rPr spc="-650" dirty="0"/>
              <a:t> </a:t>
            </a:r>
            <a:r>
              <a:rPr spc="160" dirty="0"/>
              <a:t>6</a:t>
            </a:r>
            <a:r>
              <a:rPr lang="it-IT" spc="160" dirty="0"/>
              <a:t>1</a:t>
            </a:r>
            <a:r>
              <a:rPr spc="160" dirty="0"/>
              <a:t>/17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925" y="2105025"/>
            <a:ext cx="11153775" cy="2739020"/>
          </a:xfrm>
          <a:prstGeom prst="rect">
            <a:avLst/>
          </a:prstGeom>
          <a:solidFill>
            <a:srgbClr val="CF5241"/>
          </a:solidFill>
          <a:ln w="19050">
            <a:solidFill>
              <a:srgbClr val="973A2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134620" marR="695960">
              <a:lnSpc>
                <a:spcPct val="114999"/>
              </a:lnSpc>
            </a:pPr>
            <a:r>
              <a:rPr sz="1850" spc="-155" dirty="0">
                <a:solidFill>
                  <a:srgbClr val="FFFFFF"/>
                </a:solidFill>
                <a:latin typeface="Arial"/>
                <a:cs typeface="Arial"/>
              </a:rPr>
              <a:t>Per </a:t>
            </a:r>
            <a:r>
              <a:rPr sz="1850" spc="-20" dirty="0" err="1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it-IT" sz="1850" spc="-80" dirty="0">
                <a:solidFill>
                  <a:srgbClr val="FFFFFF"/>
                </a:solidFill>
                <a:latin typeface="Arial"/>
                <a:cs typeface="Arial"/>
              </a:rPr>
              <a:t>l’istruzione professionale </a:t>
            </a:r>
            <a:r>
              <a:rPr sz="1850" spc="-110" dirty="0" err="1">
                <a:solidFill>
                  <a:srgbClr val="FFFFFF"/>
                </a:solidFill>
                <a:latin typeface="Arial"/>
                <a:cs typeface="Arial"/>
              </a:rPr>
              <a:t>questo</a:t>
            </a:r>
            <a:r>
              <a:rPr sz="185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decreto </a:t>
            </a:r>
            <a:r>
              <a:rPr sz="1850" spc="-50" dirty="0">
                <a:solidFill>
                  <a:srgbClr val="FFFFFF"/>
                </a:solidFill>
                <a:latin typeface="Arial"/>
                <a:cs typeface="Arial"/>
              </a:rPr>
              <a:t>attuativo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della </a:t>
            </a:r>
            <a:r>
              <a:rPr sz="1850" spc="-195" dirty="0">
                <a:solidFill>
                  <a:srgbClr val="FFFFFF"/>
                </a:solidFill>
                <a:latin typeface="Arial"/>
                <a:cs typeface="Arial"/>
              </a:rPr>
              <a:t>L. </a:t>
            </a:r>
            <a:r>
              <a:rPr sz="1850" spc="85" dirty="0">
                <a:solidFill>
                  <a:srgbClr val="FFFFFF"/>
                </a:solidFill>
                <a:latin typeface="Arial"/>
                <a:cs typeface="Arial"/>
              </a:rPr>
              <a:t>107/15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è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riferimeno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più </a:t>
            </a:r>
            <a:r>
              <a:rPr sz="1850" spc="-40" dirty="0">
                <a:solidFill>
                  <a:srgbClr val="FFFFFF"/>
                </a:solidFill>
                <a:latin typeface="Arial"/>
                <a:cs typeface="Arial"/>
              </a:rPr>
              <a:t>attuale </a:t>
            </a:r>
            <a:r>
              <a:rPr sz="1850" spc="-12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tema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valutazione.  </a:t>
            </a:r>
            <a:endParaRPr sz="1850" dirty="0">
              <a:latin typeface="Arial"/>
              <a:cs typeface="Arial"/>
            </a:endParaRPr>
          </a:p>
          <a:p>
            <a:pPr marL="134620" marR="198120">
              <a:lnSpc>
                <a:spcPct val="111700"/>
              </a:lnSpc>
              <a:spcBef>
                <a:spcPts val="1050"/>
              </a:spcBef>
              <a:tabLst>
                <a:tab pos="535305" algn="l"/>
                <a:tab pos="668655" algn="l"/>
                <a:tab pos="1202055" algn="l"/>
                <a:tab pos="1468755" algn="l"/>
                <a:tab pos="2268855" algn="l"/>
                <a:tab pos="2669540" algn="l"/>
                <a:tab pos="3869690" algn="l"/>
                <a:tab pos="5203825" algn="l"/>
                <a:tab pos="5470525" algn="l"/>
                <a:tab pos="5737225" algn="l"/>
                <a:tab pos="7071359" algn="l"/>
                <a:tab pos="7471409" algn="l"/>
                <a:tab pos="9342755" algn="l"/>
                <a:tab pos="10145395" algn="l"/>
                <a:tab pos="10680065" algn="l"/>
              </a:tabLst>
            </a:pPr>
            <a:r>
              <a:rPr sz="1850" spc="430" dirty="0">
                <a:solidFill>
                  <a:srgbClr val="404040"/>
                </a:solidFill>
                <a:latin typeface="Arial"/>
                <a:cs typeface="Arial"/>
              </a:rPr>
              <a:t>-</a:t>
            </a:r>
            <a:r>
              <a:rPr lang="it-IT" sz="2000" dirty="0"/>
              <a:t>Il Progetto formativo individuale si basa su un bilancio personale che evidenzia i saperi e le competenze acquisiti da ciascuna studentessa e da ciascuno studente, </a:t>
            </a:r>
            <a:r>
              <a:rPr lang="it-IT" sz="2000" b="1" i="1" u="sng" dirty="0"/>
              <a:t>anche in modo non formale e informale </a:t>
            </a:r>
            <a:r>
              <a:rPr lang="it-IT" sz="2000" dirty="0"/>
              <a:t> per rilevare potenzialità e carenze riscontate al fine di motivare e orientare gli studenti “nella progressiva costruzione del proprio percorso formativo e lavorativo”. </a:t>
            </a:r>
            <a:endParaRPr sz="1850" b="1" i="1" u="sng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3400" y="2095500"/>
            <a:ext cx="11172825" cy="3905250"/>
            <a:chOff x="533400" y="2095500"/>
            <a:chExt cx="11172825" cy="3905250"/>
          </a:xfrm>
        </p:grpSpPr>
        <p:sp>
          <p:nvSpPr>
            <p:cNvPr id="3" name="object 3"/>
            <p:cNvSpPr/>
            <p:nvPr/>
          </p:nvSpPr>
          <p:spPr>
            <a:xfrm>
              <a:off x="542925" y="2105025"/>
              <a:ext cx="11153775" cy="3886200"/>
            </a:xfrm>
            <a:custGeom>
              <a:avLst/>
              <a:gdLst/>
              <a:ahLst/>
              <a:cxnLst/>
              <a:rect l="l" t="t" r="r" b="b"/>
              <a:pathLst>
                <a:path w="11153775" h="3886200">
                  <a:moveTo>
                    <a:pt x="11153775" y="0"/>
                  </a:moveTo>
                  <a:lnTo>
                    <a:pt x="0" y="0"/>
                  </a:lnTo>
                  <a:lnTo>
                    <a:pt x="0" y="3886200"/>
                  </a:lnTo>
                  <a:lnTo>
                    <a:pt x="11153775" y="3886200"/>
                  </a:lnTo>
                  <a:lnTo>
                    <a:pt x="11153775" y="0"/>
                  </a:lnTo>
                  <a:close/>
                </a:path>
              </a:pathLst>
            </a:custGeom>
            <a:solidFill>
              <a:srgbClr val="CF52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2925" y="2105025"/>
              <a:ext cx="11153775" cy="3886200"/>
            </a:xfrm>
            <a:custGeom>
              <a:avLst/>
              <a:gdLst/>
              <a:ahLst/>
              <a:cxnLst/>
              <a:rect l="l" t="t" r="r" b="b"/>
              <a:pathLst>
                <a:path w="11153775" h="3886200">
                  <a:moveTo>
                    <a:pt x="0" y="3886200"/>
                  </a:moveTo>
                  <a:lnTo>
                    <a:pt x="11153775" y="3886200"/>
                  </a:lnTo>
                  <a:lnTo>
                    <a:pt x="11153775" y="0"/>
                  </a:lnTo>
                  <a:lnTo>
                    <a:pt x="0" y="0"/>
                  </a:lnTo>
                  <a:lnTo>
                    <a:pt x="0" y="3886200"/>
                  </a:lnTo>
                  <a:close/>
                </a:path>
              </a:pathLst>
            </a:custGeom>
            <a:ln w="19050">
              <a:solidFill>
                <a:srgbClr val="973A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65480" y="1323276"/>
            <a:ext cx="6114415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350" dirty="0"/>
              <a:t>LA </a:t>
            </a:r>
            <a:r>
              <a:rPr spc="-335" dirty="0"/>
              <a:t>VALUTAZIONE </a:t>
            </a:r>
            <a:r>
              <a:rPr spc="-470" dirty="0"/>
              <a:t>NEL </a:t>
            </a:r>
            <a:r>
              <a:rPr spc="-310" dirty="0"/>
              <a:t>D. </a:t>
            </a:r>
            <a:r>
              <a:rPr spc="-335" dirty="0"/>
              <a:t>LGS.</a:t>
            </a:r>
            <a:r>
              <a:rPr spc="-650" dirty="0"/>
              <a:t> </a:t>
            </a:r>
            <a:r>
              <a:rPr spc="160" dirty="0"/>
              <a:t>6</a:t>
            </a:r>
            <a:r>
              <a:rPr lang="it-IT" spc="160" dirty="0"/>
              <a:t>1</a:t>
            </a:r>
            <a:r>
              <a:rPr spc="160" dirty="0"/>
              <a:t>/17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65480" y="2301557"/>
            <a:ext cx="10654665" cy="31999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25"/>
              </a:spcBef>
            </a:pPr>
            <a:r>
              <a:rPr sz="1850" spc="-1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850" spc="-105" dirty="0">
                <a:solidFill>
                  <a:srgbClr val="FFFFFF"/>
                </a:solidFill>
                <a:latin typeface="Arial"/>
                <a:cs typeface="Arial"/>
              </a:rPr>
              <a:t>chi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compete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850" spc="-100" dirty="0">
                <a:solidFill>
                  <a:srgbClr val="FFFFFF"/>
                </a:solidFill>
                <a:latin typeface="Arial"/>
                <a:cs typeface="Arial"/>
              </a:rPr>
              <a:t>valutazione? </a:t>
            </a:r>
            <a:r>
              <a:rPr sz="1850" spc="-180" dirty="0" err="1">
                <a:solidFill>
                  <a:srgbClr val="FFFFFF"/>
                </a:solidFill>
                <a:latin typeface="Arial"/>
                <a:cs typeface="Arial"/>
              </a:rPr>
              <a:t>essa</a:t>
            </a:r>
            <a:r>
              <a:rPr sz="1850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è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esercitata</a:t>
            </a:r>
            <a:endParaRPr sz="185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385"/>
              </a:spcBef>
            </a:pPr>
            <a:r>
              <a:rPr sz="1850" spc="215" dirty="0">
                <a:solidFill>
                  <a:srgbClr val="404040"/>
                </a:solidFill>
                <a:latin typeface="Arial"/>
                <a:cs typeface="Arial"/>
              </a:rPr>
              <a:t>-</a:t>
            </a:r>
            <a:r>
              <a:rPr sz="1850" u="heavy" spc="2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collegialmente dai </a:t>
            </a:r>
            <a:r>
              <a:rPr sz="1850" u="heavy" spc="19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docenti </a:t>
            </a:r>
            <a:r>
              <a:rPr sz="1850" u="heavy" spc="3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contitolari </a:t>
            </a:r>
            <a:r>
              <a:rPr sz="1850" u="heavy" spc="2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della </a:t>
            </a:r>
            <a:r>
              <a:rPr sz="1850" u="heavy" spc="170" dirty="0" err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classe</a:t>
            </a:r>
            <a:r>
              <a:rPr sz="1850" spc="1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endParaRPr lang="it-IT" sz="1850" spc="17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385"/>
              </a:spcBef>
            </a:pP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tratta 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pertanto,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per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previsione </a:t>
            </a:r>
            <a:r>
              <a:rPr sz="1850" spc="-170" dirty="0">
                <a:solidFill>
                  <a:srgbClr val="FFFFFF"/>
                </a:solidFill>
                <a:latin typeface="Arial"/>
                <a:cs typeface="Arial"/>
              </a:rPr>
              <a:t>stessa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del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legislatore,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210" dirty="0">
                <a:solidFill>
                  <a:srgbClr val="FFFFFF"/>
                </a:solidFill>
                <a:latin typeface="Arial"/>
                <a:cs typeface="Arial"/>
              </a:rPr>
              <a:t>un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procedimento </a:t>
            </a:r>
            <a:r>
              <a:rPr sz="1850" spc="-105" dirty="0">
                <a:solidFill>
                  <a:srgbClr val="FFFFFF"/>
                </a:solidFill>
                <a:latin typeface="Arial"/>
                <a:cs typeface="Arial"/>
              </a:rPr>
              <a:t>amministrativo </a:t>
            </a:r>
            <a:r>
              <a:rPr sz="1850" spc="-160" dirty="0">
                <a:solidFill>
                  <a:srgbClr val="FFFFFF"/>
                </a:solidFill>
                <a:latin typeface="Arial"/>
                <a:cs typeface="Arial"/>
              </a:rPr>
              <a:t>non </a:t>
            </a:r>
            <a:r>
              <a:rPr sz="1850" spc="-10" dirty="0">
                <a:solidFill>
                  <a:srgbClr val="FFFFFF"/>
                </a:solidFill>
                <a:latin typeface="Arial"/>
                <a:cs typeface="Arial"/>
              </a:rPr>
              <a:t>già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individuale  </a:t>
            </a:r>
            <a:r>
              <a:rPr sz="1850" spc="-140" dirty="0">
                <a:solidFill>
                  <a:srgbClr val="FFFFFF"/>
                </a:solidFill>
                <a:latin typeface="Arial"/>
                <a:cs typeface="Arial"/>
              </a:rPr>
              <a:t>bensì </a:t>
            </a: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collegiale. </a:t>
            </a:r>
            <a:r>
              <a:rPr sz="1850" spc="-114" dirty="0">
                <a:solidFill>
                  <a:srgbClr val="FFFFFF"/>
                </a:solidFill>
                <a:latin typeface="Arial"/>
                <a:cs typeface="Arial"/>
              </a:rPr>
              <a:t>Non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è </a:t>
            </a:r>
            <a:r>
              <a:rPr sz="1850" spc="-140" dirty="0">
                <a:solidFill>
                  <a:srgbClr val="FFFFFF"/>
                </a:solidFill>
                <a:latin typeface="Arial"/>
                <a:cs typeface="Arial"/>
              </a:rPr>
              <a:t>una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novità: </a:t>
            </a: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vale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pena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ricordare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che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è </a:t>
            </a:r>
            <a:r>
              <a:rPr sz="1850" u="sng" spc="-7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ancora vigente</a:t>
            </a: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10" dirty="0">
                <a:solidFill>
                  <a:srgbClr val="FFFFFF"/>
                </a:solidFill>
                <a:latin typeface="Arial"/>
                <a:cs typeface="Arial"/>
              </a:rPr>
              <a:t>l'art. </a:t>
            </a:r>
            <a:r>
              <a:rPr sz="1850" spc="10" dirty="0">
                <a:solidFill>
                  <a:srgbClr val="FFFFFF"/>
                </a:solidFill>
                <a:latin typeface="Arial"/>
                <a:cs typeface="Arial"/>
              </a:rPr>
              <a:t>79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del </a:t>
            </a:r>
            <a:r>
              <a:rPr sz="1850" spc="-125" dirty="0">
                <a:solidFill>
                  <a:srgbClr val="FFFFFF"/>
                </a:solidFill>
                <a:latin typeface="Arial"/>
                <a:cs typeface="Arial"/>
              </a:rPr>
              <a:t>Regio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Decreto  </a:t>
            </a:r>
            <a:r>
              <a:rPr sz="1850" spc="50" dirty="0">
                <a:solidFill>
                  <a:srgbClr val="FFFFFF"/>
                </a:solidFill>
                <a:latin typeface="Arial"/>
                <a:cs typeface="Arial"/>
              </a:rPr>
              <a:t>653/1925,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che </a:t>
            </a:r>
            <a:r>
              <a:rPr sz="1850" spc="-165" dirty="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sz="1850" spc="-5" dirty="0">
                <a:solidFill>
                  <a:srgbClr val="FFFFFF"/>
                </a:solidFill>
                <a:latin typeface="Arial"/>
                <a:cs typeface="Arial"/>
              </a:rPr>
              <a:t>riporta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per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intero</a:t>
            </a:r>
            <a:endParaRPr sz="1850" dirty="0">
              <a:latin typeface="Arial"/>
              <a:cs typeface="Arial"/>
            </a:endParaRPr>
          </a:p>
          <a:p>
            <a:pPr marL="12700" marR="5080">
              <a:lnSpc>
                <a:spcPct val="112799"/>
              </a:lnSpc>
              <a:spcBef>
                <a:spcPts val="1100"/>
              </a:spcBef>
            </a:pPr>
            <a:r>
              <a:rPr sz="1850" i="1" spc="-5" dirty="0">
                <a:solidFill>
                  <a:srgbClr val="404040"/>
                </a:solidFill>
                <a:latin typeface="Arial"/>
                <a:cs typeface="Arial"/>
              </a:rPr>
              <a:t>I </a:t>
            </a:r>
            <a:r>
              <a:rPr sz="1850" i="1" spc="-60" dirty="0">
                <a:solidFill>
                  <a:srgbClr val="404040"/>
                </a:solidFill>
                <a:latin typeface="Arial"/>
                <a:cs typeface="Arial"/>
              </a:rPr>
              <a:t>voti </a:t>
            </a:r>
            <a:r>
              <a:rPr sz="1850" i="1" spc="-165" dirty="0">
                <a:solidFill>
                  <a:srgbClr val="404040"/>
                </a:solidFill>
                <a:latin typeface="Arial"/>
                <a:cs typeface="Arial"/>
              </a:rPr>
              <a:t>si assegnano </a:t>
            </a:r>
            <a:r>
              <a:rPr sz="1850" i="1" spc="-270" dirty="0">
                <a:solidFill>
                  <a:srgbClr val="404040"/>
                </a:solidFill>
                <a:latin typeface="Arial"/>
                <a:cs typeface="Arial"/>
              </a:rPr>
              <a:t>su </a:t>
            </a:r>
            <a:r>
              <a:rPr sz="1850" i="1" spc="-85" dirty="0">
                <a:solidFill>
                  <a:srgbClr val="404040"/>
                </a:solidFill>
                <a:latin typeface="Arial"/>
                <a:cs typeface="Arial"/>
              </a:rPr>
              <a:t>proposta </a:t>
            </a:r>
            <a:r>
              <a:rPr sz="1850" i="1" spc="-90" dirty="0">
                <a:solidFill>
                  <a:srgbClr val="404040"/>
                </a:solidFill>
                <a:latin typeface="Arial"/>
                <a:cs typeface="Arial"/>
              </a:rPr>
              <a:t>dei </a:t>
            </a:r>
            <a:r>
              <a:rPr sz="1850" i="1" spc="-95" dirty="0">
                <a:solidFill>
                  <a:srgbClr val="404040"/>
                </a:solidFill>
                <a:latin typeface="Arial"/>
                <a:cs typeface="Arial"/>
              </a:rPr>
              <a:t>singoli </a:t>
            </a:r>
            <a:r>
              <a:rPr sz="1850" i="1" spc="-110" dirty="0">
                <a:solidFill>
                  <a:srgbClr val="404040"/>
                </a:solidFill>
                <a:latin typeface="Arial"/>
                <a:cs typeface="Arial"/>
              </a:rPr>
              <a:t>professori </a:t>
            </a:r>
            <a:r>
              <a:rPr sz="1850" i="1" spc="-125" dirty="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sz="1850" i="1" spc="-165" dirty="0">
                <a:solidFill>
                  <a:srgbClr val="404040"/>
                </a:solidFill>
                <a:latin typeface="Arial"/>
                <a:cs typeface="Arial"/>
              </a:rPr>
              <a:t>base </a:t>
            </a:r>
            <a:r>
              <a:rPr sz="1850" i="1" spc="-75" dirty="0">
                <a:solidFill>
                  <a:srgbClr val="404040"/>
                </a:solidFill>
                <a:latin typeface="Arial"/>
                <a:cs typeface="Arial"/>
              </a:rPr>
              <a:t>ad </a:t>
            </a:r>
            <a:r>
              <a:rPr sz="1850" i="1" spc="-210" dirty="0">
                <a:solidFill>
                  <a:srgbClr val="404040"/>
                </a:solidFill>
                <a:latin typeface="Arial"/>
                <a:cs typeface="Arial"/>
              </a:rPr>
              <a:t>un </a:t>
            </a:r>
            <a:r>
              <a:rPr sz="1850" i="1" spc="-70" dirty="0">
                <a:solidFill>
                  <a:srgbClr val="404040"/>
                </a:solidFill>
                <a:latin typeface="Arial"/>
                <a:cs typeface="Arial"/>
              </a:rPr>
              <a:t>giudizio </a:t>
            </a:r>
            <a:r>
              <a:rPr sz="1850" i="1" spc="-150" dirty="0">
                <a:solidFill>
                  <a:srgbClr val="404040"/>
                </a:solidFill>
                <a:latin typeface="Arial"/>
                <a:cs typeface="Arial"/>
              </a:rPr>
              <a:t>brevemente </a:t>
            </a:r>
            <a:r>
              <a:rPr sz="1850" i="1" spc="-70" dirty="0">
                <a:solidFill>
                  <a:srgbClr val="404040"/>
                </a:solidFill>
                <a:latin typeface="Arial"/>
                <a:cs typeface="Arial"/>
              </a:rPr>
              <a:t>motivato </a:t>
            </a:r>
            <a:r>
              <a:rPr sz="1850" i="1" spc="-155" dirty="0">
                <a:solidFill>
                  <a:srgbClr val="404040"/>
                </a:solidFill>
                <a:latin typeface="Arial"/>
                <a:cs typeface="Arial"/>
              </a:rPr>
              <a:t>desunto </a:t>
            </a:r>
            <a:r>
              <a:rPr sz="1850" i="1" spc="-75" dirty="0">
                <a:solidFill>
                  <a:srgbClr val="404040"/>
                </a:solidFill>
                <a:latin typeface="Arial"/>
                <a:cs typeface="Arial"/>
              </a:rPr>
              <a:t>da </a:t>
            </a:r>
            <a:r>
              <a:rPr sz="1850" i="1" spc="-210" dirty="0">
                <a:solidFill>
                  <a:srgbClr val="404040"/>
                </a:solidFill>
                <a:latin typeface="Arial"/>
                <a:cs typeface="Arial"/>
              </a:rPr>
              <a:t>un  </a:t>
            </a:r>
            <a:r>
              <a:rPr sz="1850" i="1" spc="-110" dirty="0">
                <a:solidFill>
                  <a:srgbClr val="404040"/>
                </a:solidFill>
                <a:latin typeface="Arial"/>
                <a:cs typeface="Arial"/>
              </a:rPr>
              <a:t>congruo </a:t>
            </a:r>
            <a:r>
              <a:rPr sz="1850" i="1" spc="-170" dirty="0">
                <a:solidFill>
                  <a:srgbClr val="404040"/>
                </a:solidFill>
                <a:latin typeface="Arial"/>
                <a:cs typeface="Arial"/>
              </a:rPr>
              <a:t>numero </a:t>
            </a:r>
            <a:r>
              <a:rPr sz="1850" i="1" spc="-30" dirty="0">
                <a:solidFill>
                  <a:srgbClr val="404040"/>
                </a:solidFill>
                <a:latin typeface="Arial"/>
                <a:cs typeface="Arial"/>
              </a:rPr>
              <a:t>di </a:t>
            </a:r>
            <a:r>
              <a:rPr sz="1850" i="1" spc="-75" dirty="0">
                <a:solidFill>
                  <a:srgbClr val="404040"/>
                </a:solidFill>
                <a:latin typeface="Arial"/>
                <a:cs typeface="Arial"/>
              </a:rPr>
              <a:t>interrogazioni </a:t>
            </a:r>
            <a:r>
              <a:rPr sz="1850" i="1" spc="-210" dirty="0">
                <a:solidFill>
                  <a:srgbClr val="404040"/>
                </a:solidFill>
                <a:latin typeface="Arial"/>
                <a:cs typeface="Arial"/>
              </a:rPr>
              <a:t>e </a:t>
            </a:r>
            <a:r>
              <a:rPr sz="1850" i="1" spc="-30" dirty="0">
                <a:solidFill>
                  <a:srgbClr val="404040"/>
                </a:solidFill>
                <a:latin typeface="Arial"/>
                <a:cs typeface="Arial"/>
              </a:rPr>
              <a:t>di </a:t>
            </a:r>
            <a:r>
              <a:rPr sz="1850" i="1" spc="-135" dirty="0">
                <a:solidFill>
                  <a:srgbClr val="404040"/>
                </a:solidFill>
                <a:latin typeface="Arial"/>
                <a:cs typeface="Arial"/>
              </a:rPr>
              <a:t>esercizi </a:t>
            </a:r>
            <a:r>
              <a:rPr sz="1850" i="1" spc="-75" dirty="0">
                <a:solidFill>
                  <a:srgbClr val="404040"/>
                </a:solidFill>
                <a:latin typeface="Arial"/>
                <a:cs typeface="Arial"/>
              </a:rPr>
              <a:t>scritti, </a:t>
            </a:r>
            <a:r>
              <a:rPr sz="1850" i="1" spc="-30" dirty="0">
                <a:solidFill>
                  <a:srgbClr val="404040"/>
                </a:solidFill>
                <a:latin typeface="Arial"/>
                <a:cs typeface="Arial"/>
              </a:rPr>
              <a:t>grafici </a:t>
            </a:r>
            <a:r>
              <a:rPr sz="1850" i="1" spc="-95" dirty="0">
                <a:solidFill>
                  <a:srgbClr val="404040"/>
                </a:solidFill>
                <a:latin typeface="Arial"/>
                <a:cs typeface="Arial"/>
              </a:rPr>
              <a:t>o </a:t>
            </a:r>
            <a:r>
              <a:rPr sz="1850" i="1" spc="-40" dirty="0">
                <a:solidFill>
                  <a:srgbClr val="404040"/>
                </a:solidFill>
                <a:latin typeface="Arial"/>
                <a:cs typeface="Arial"/>
              </a:rPr>
              <a:t>pratici, </a:t>
            </a:r>
            <a:r>
              <a:rPr sz="1850" i="1" u="sng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fatti </a:t>
            </a:r>
            <a:r>
              <a:rPr sz="1850" i="1" u="sng" spc="-1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in </a:t>
            </a:r>
            <a:r>
              <a:rPr sz="1850" i="1" u="sng" spc="-16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casa </a:t>
            </a:r>
            <a:r>
              <a:rPr sz="1850" i="1" u="sng" spc="-9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o a </a:t>
            </a:r>
            <a:r>
              <a:rPr sz="1850" i="1" u="sng" spc="-1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scuola</a:t>
            </a:r>
            <a:r>
              <a:rPr sz="1850" i="1" spc="-120" dirty="0">
                <a:solidFill>
                  <a:srgbClr val="404040"/>
                </a:solidFill>
                <a:latin typeface="Arial"/>
                <a:cs typeface="Arial"/>
              </a:rPr>
              <a:t>, </a:t>
            </a:r>
            <a:r>
              <a:rPr sz="1850" i="1" spc="-60" dirty="0">
                <a:solidFill>
                  <a:srgbClr val="404040"/>
                </a:solidFill>
                <a:latin typeface="Arial"/>
                <a:cs typeface="Arial"/>
              </a:rPr>
              <a:t>corretti </a:t>
            </a:r>
            <a:r>
              <a:rPr sz="1850" i="1" spc="-210" dirty="0">
                <a:solidFill>
                  <a:srgbClr val="404040"/>
                </a:solidFill>
                <a:latin typeface="Arial"/>
                <a:cs typeface="Arial"/>
              </a:rPr>
              <a:t>e </a:t>
            </a:r>
            <a:r>
              <a:rPr sz="1850" i="1" spc="-85" dirty="0">
                <a:solidFill>
                  <a:srgbClr val="404040"/>
                </a:solidFill>
                <a:latin typeface="Arial"/>
                <a:cs typeface="Arial"/>
              </a:rPr>
              <a:t>classificati  </a:t>
            </a:r>
            <a:r>
              <a:rPr sz="1850" i="1" spc="-110" dirty="0">
                <a:solidFill>
                  <a:srgbClr val="404040"/>
                </a:solidFill>
                <a:latin typeface="Arial"/>
                <a:cs typeface="Arial"/>
              </a:rPr>
              <a:t>durante </a:t>
            </a:r>
            <a:r>
              <a:rPr sz="1850" i="1" spc="-20" dirty="0">
                <a:solidFill>
                  <a:srgbClr val="404040"/>
                </a:solidFill>
                <a:latin typeface="Arial"/>
                <a:cs typeface="Arial"/>
              </a:rPr>
              <a:t>il </a:t>
            </a:r>
            <a:r>
              <a:rPr sz="1850" i="1" spc="-140" dirty="0">
                <a:solidFill>
                  <a:srgbClr val="404040"/>
                </a:solidFill>
                <a:latin typeface="Arial"/>
                <a:cs typeface="Arial"/>
              </a:rPr>
              <a:t>bimestre. </a:t>
            </a:r>
            <a:r>
              <a:rPr sz="1850" i="1" spc="-240" dirty="0">
                <a:solidFill>
                  <a:srgbClr val="404040"/>
                </a:solidFill>
                <a:latin typeface="Arial"/>
                <a:cs typeface="Arial"/>
              </a:rPr>
              <a:t>Se </a:t>
            </a:r>
            <a:r>
              <a:rPr sz="1850" i="1" spc="-165" dirty="0">
                <a:solidFill>
                  <a:srgbClr val="404040"/>
                </a:solidFill>
                <a:latin typeface="Arial"/>
                <a:cs typeface="Arial"/>
              </a:rPr>
              <a:t>non </a:t>
            </a:r>
            <a:r>
              <a:rPr sz="1850" i="1" spc="-95" dirty="0">
                <a:solidFill>
                  <a:srgbClr val="404040"/>
                </a:solidFill>
                <a:latin typeface="Arial"/>
                <a:cs typeface="Arial"/>
              </a:rPr>
              <a:t>siavi </a:t>
            </a:r>
            <a:r>
              <a:rPr sz="1850" i="1" spc="-190" dirty="0">
                <a:solidFill>
                  <a:srgbClr val="404040"/>
                </a:solidFill>
                <a:latin typeface="Arial"/>
                <a:cs typeface="Arial"/>
              </a:rPr>
              <a:t>dissenso, </a:t>
            </a:r>
            <a:r>
              <a:rPr sz="1850" i="1" dirty="0">
                <a:solidFill>
                  <a:srgbClr val="404040"/>
                </a:solidFill>
                <a:latin typeface="Arial"/>
                <a:cs typeface="Arial"/>
              </a:rPr>
              <a:t>i </a:t>
            </a:r>
            <a:r>
              <a:rPr sz="1850" i="1" spc="-60" dirty="0">
                <a:solidFill>
                  <a:srgbClr val="404040"/>
                </a:solidFill>
                <a:latin typeface="Arial"/>
                <a:cs typeface="Arial"/>
              </a:rPr>
              <a:t>voti </a:t>
            </a:r>
            <a:r>
              <a:rPr sz="1850" i="1" spc="-125" dirty="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sz="1850" i="1" spc="-20" dirty="0">
                <a:solidFill>
                  <a:srgbClr val="404040"/>
                </a:solidFill>
                <a:latin typeface="Arial"/>
                <a:cs typeface="Arial"/>
              </a:rPr>
              <a:t>tal </a:t>
            </a:r>
            <a:r>
              <a:rPr sz="1850" i="1" spc="-125" dirty="0">
                <a:solidFill>
                  <a:srgbClr val="404040"/>
                </a:solidFill>
                <a:latin typeface="Arial"/>
                <a:cs typeface="Arial"/>
              </a:rPr>
              <a:t>modo </a:t>
            </a:r>
            <a:r>
              <a:rPr sz="1850" i="1" spc="-75" dirty="0">
                <a:solidFill>
                  <a:srgbClr val="404040"/>
                </a:solidFill>
                <a:latin typeface="Arial"/>
                <a:cs typeface="Arial"/>
              </a:rPr>
              <a:t>proposti </a:t>
            </a:r>
            <a:r>
              <a:rPr sz="1850" i="1" spc="-165" dirty="0">
                <a:solidFill>
                  <a:srgbClr val="404040"/>
                </a:solidFill>
                <a:latin typeface="Arial"/>
                <a:cs typeface="Arial"/>
              </a:rPr>
              <a:t>si </a:t>
            </a:r>
            <a:r>
              <a:rPr sz="1850" i="1" spc="-120" dirty="0">
                <a:solidFill>
                  <a:srgbClr val="404040"/>
                </a:solidFill>
                <a:latin typeface="Arial"/>
                <a:cs typeface="Arial"/>
              </a:rPr>
              <a:t>intendono </a:t>
            </a:r>
            <a:r>
              <a:rPr sz="1850" i="1" spc="-45" dirty="0">
                <a:solidFill>
                  <a:srgbClr val="404040"/>
                </a:solidFill>
                <a:latin typeface="Arial"/>
                <a:cs typeface="Arial"/>
              </a:rPr>
              <a:t>approvati; </a:t>
            </a:r>
            <a:r>
              <a:rPr sz="1850" i="1" spc="-85" dirty="0">
                <a:solidFill>
                  <a:srgbClr val="404040"/>
                </a:solidFill>
                <a:latin typeface="Arial"/>
                <a:cs typeface="Arial"/>
              </a:rPr>
              <a:t>altrimenti </a:t>
            </a:r>
            <a:r>
              <a:rPr sz="1850" i="1" spc="-125" dirty="0">
                <a:solidFill>
                  <a:srgbClr val="404040"/>
                </a:solidFill>
                <a:latin typeface="Arial"/>
                <a:cs typeface="Arial"/>
              </a:rPr>
              <a:t>le  </a:t>
            </a:r>
            <a:r>
              <a:rPr sz="1850" i="1" spc="-85" dirty="0">
                <a:solidFill>
                  <a:srgbClr val="404040"/>
                </a:solidFill>
                <a:latin typeface="Arial"/>
                <a:cs typeface="Arial"/>
              </a:rPr>
              <a:t>deliberazioni </a:t>
            </a:r>
            <a:r>
              <a:rPr sz="1850" i="1" spc="-175" dirty="0">
                <a:solidFill>
                  <a:srgbClr val="404040"/>
                </a:solidFill>
                <a:latin typeface="Arial"/>
                <a:cs typeface="Arial"/>
              </a:rPr>
              <a:t>sono </a:t>
            </a:r>
            <a:r>
              <a:rPr sz="1850" i="1" spc="-45" dirty="0">
                <a:solidFill>
                  <a:srgbClr val="404040"/>
                </a:solidFill>
                <a:latin typeface="Arial"/>
                <a:cs typeface="Arial"/>
              </a:rPr>
              <a:t>adottate </a:t>
            </a:r>
            <a:r>
              <a:rPr sz="1850" i="1" spc="-95" dirty="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sz="1850" i="1" spc="-75" dirty="0">
                <a:solidFill>
                  <a:srgbClr val="404040"/>
                </a:solidFill>
                <a:latin typeface="Arial"/>
                <a:cs typeface="Arial"/>
              </a:rPr>
              <a:t>maggioranza, </a:t>
            </a:r>
            <a:r>
              <a:rPr sz="1850" i="1" spc="-185" dirty="0">
                <a:solidFill>
                  <a:srgbClr val="404040"/>
                </a:solidFill>
                <a:latin typeface="Arial"/>
                <a:cs typeface="Arial"/>
              </a:rPr>
              <a:t>e, </a:t>
            </a:r>
            <a:r>
              <a:rPr sz="1850" i="1" spc="-125" dirty="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sz="1850" i="1" spc="-165" dirty="0">
                <a:solidFill>
                  <a:srgbClr val="404040"/>
                </a:solidFill>
                <a:latin typeface="Arial"/>
                <a:cs typeface="Arial"/>
              </a:rPr>
              <a:t>caso </a:t>
            </a:r>
            <a:r>
              <a:rPr sz="1850" i="1" spc="-30" dirty="0">
                <a:solidFill>
                  <a:srgbClr val="404040"/>
                </a:solidFill>
                <a:latin typeface="Arial"/>
                <a:cs typeface="Arial"/>
              </a:rPr>
              <a:t>di </a:t>
            </a:r>
            <a:r>
              <a:rPr sz="1850" i="1" spc="-35" dirty="0">
                <a:solidFill>
                  <a:srgbClr val="404040"/>
                </a:solidFill>
                <a:latin typeface="Arial"/>
                <a:cs typeface="Arial"/>
              </a:rPr>
              <a:t>parità, </a:t>
            </a:r>
            <a:r>
              <a:rPr sz="1850" i="1" spc="-100" dirty="0">
                <a:solidFill>
                  <a:srgbClr val="404040"/>
                </a:solidFill>
                <a:latin typeface="Arial"/>
                <a:cs typeface="Arial"/>
              </a:rPr>
              <a:t>prevale </a:t>
            </a:r>
            <a:r>
              <a:rPr sz="1850" i="1" spc="-20" dirty="0">
                <a:solidFill>
                  <a:srgbClr val="404040"/>
                </a:solidFill>
                <a:latin typeface="Arial"/>
                <a:cs typeface="Arial"/>
              </a:rPr>
              <a:t>il </a:t>
            </a:r>
            <a:r>
              <a:rPr sz="1850" i="1" spc="-80" dirty="0">
                <a:solidFill>
                  <a:srgbClr val="404040"/>
                </a:solidFill>
                <a:latin typeface="Arial"/>
                <a:cs typeface="Arial"/>
              </a:rPr>
              <a:t>voto </a:t>
            </a:r>
            <a:r>
              <a:rPr sz="1850" i="1" spc="-90" dirty="0">
                <a:solidFill>
                  <a:srgbClr val="404040"/>
                </a:solidFill>
                <a:latin typeface="Arial"/>
                <a:cs typeface="Arial"/>
              </a:rPr>
              <a:t>del</a:t>
            </a:r>
            <a:r>
              <a:rPr sz="1850" i="1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50" i="1" spc="-130" dirty="0">
                <a:solidFill>
                  <a:srgbClr val="404040"/>
                </a:solidFill>
                <a:latin typeface="Arial"/>
                <a:cs typeface="Arial"/>
              </a:rPr>
              <a:t>presidente.</a:t>
            </a:r>
            <a:endParaRPr sz="18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3400" y="2095500"/>
            <a:ext cx="11172825" cy="3905250"/>
            <a:chOff x="533400" y="2095500"/>
            <a:chExt cx="11172825" cy="3905250"/>
          </a:xfrm>
        </p:grpSpPr>
        <p:sp>
          <p:nvSpPr>
            <p:cNvPr id="3" name="object 3"/>
            <p:cNvSpPr/>
            <p:nvPr/>
          </p:nvSpPr>
          <p:spPr>
            <a:xfrm>
              <a:off x="542925" y="2105025"/>
              <a:ext cx="11153775" cy="3886200"/>
            </a:xfrm>
            <a:custGeom>
              <a:avLst/>
              <a:gdLst/>
              <a:ahLst/>
              <a:cxnLst/>
              <a:rect l="l" t="t" r="r" b="b"/>
              <a:pathLst>
                <a:path w="11153775" h="3886200">
                  <a:moveTo>
                    <a:pt x="11153775" y="0"/>
                  </a:moveTo>
                  <a:lnTo>
                    <a:pt x="0" y="0"/>
                  </a:lnTo>
                  <a:lnTo>
                    <a:pt x="0" y="3886200"/>
                  </a:lnTo>
                  <a:lnTo>
                    <a:pt x="11153775" y="3886200"/>
                  </a:lnTo>
                  <a:lnTo>
                    <a:pt x="11153775" y="0"/>
                  </a:lnTo>
                  <a:close/>
                </a:path>
              </a:pathLst>
            </a:custGeom>
            <a:solidFill>
              <a:srgbClr val="CF52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2925" y="2105025"/>
              <a:ext cx="11153775" cy="3886200"/>
            </a:xfrm>
            <a:custGeom>
              <a:avLst/>
              <a:gdLst/>
              <a:ahLst/>
              <a:cxnLst/>
              <a:rect l="l" t="t" r="r" b="b"/>
              <a:pathLst>
                <a:path w="11153775" h="3886200">
                  <a:moveTo>
                    <a:pt x="0" y="3886200"/>
                  </a:moveTo>
                  <a:lnTo>
                    <a:pt x="11153775" y="3886200"/>
                  </a:lnTo>
                  <a:lnTo>
                    <a:pt x="11153775" y="0"/>
                  </a:lnTo>
                  <a:lnTo>
                    <a:pt x="0" y="0"/>
                  </a:lnTo>
                  <a:lnTo>
                    <a:pt x="0" y="3886200"/>
                  </a:lnTo>
                  <a:close/>
                </a:path>
              </a:pathLst>
            </a:custGeom>
            <a:ln w="19050">
              <a:solidFill>
                <a:srgbClr val="973A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65480" y="1323276"/>
            <a:ext cx="6114415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350" dirty="0"/>
              <a:t>LA </a:t>
            </a:r>
            <a:r>
              <a:rPr spc="-335" dirty="0"/>
              <a:t>VALUTAZIONE </a:t>
            </a:r>
            <a:r>
              <a:rPr spc="-470" dirty="0"/>
              <a:t>NEL </a:t>
            </a:r>
            <a:r>
              <a:rPr spc="-310" dirty="0"/>
              <a:t>D. </a:t>
            </a:r>
            <a:r>
              <a:rPr spc="-335" dirty="0"/>
              <a:t>LGS.</a:t>
            </a:r>
            <a:r>
              <a:rPr spc="-650" dirty="0"/>
              <a:t> </a:t>
            </a:r>
            <a:r>
              <a:rPr spc="160" dirty="0"/>
              <a:t>6</a:t>
            </a:r>
            <a:r>
              <a:rPr lang="it-IT" spc="160" dirty="0"/>
              <a:t>1</a:t>
            </a:r>
            <a:r>
              <a:rPr spc="160" dirty="0"/>
              <a:t>/17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65480" y="2301557"/>
            <a:ext cx="10654665" cy="1774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just">
              <a:lnSpc>
                <a:spcPct val="200000"/>
              </a:lnSpc>
              <a:spcBef>
                <a:spcPts val="125"/>
              </a:spcBef>
            </a:pPr>
            <a:r>
              <a:rPr lang="it-IT" sz="2000" dirty="0"/>
              <a:t>Le </a:t>
            </a:r>
            <a:r>
              <a:rPr lang="it-IT" sz="2000" dirty="0" err="1"/>
              <a:t>UdA</a:t>
            </a:r>
            <a:r>
              <a:rPr lang="it-IT" sz="2000" dirty="0"/>
              <a:t> rappresentano anche il riferimento per la valutazione, la certificazione e il riconoscimento dei crediti attribuiti agli studenti, anche ai fini del passaggio ad altri percorsi dei sistemi formativi professionalizzanti (sia della IP che della </a:t>
            </a:r>
            <a:r>
              <a:rPr lang="it-IT" sz="2000" dirty="0" err="1"/>
              <a:t>IeFP</a:t>
            </a:r>
            <a:r>
              <a:rPr lang="it-IT" sz="2000" dirty="0"/>
              <a:t>). </a:t>
            </a:r>
            <a:endParaRPr sz="18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096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5480" y="1323276"/>
            <a:ext cx="4477385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450" dirty="0"/>
              <a:t>L'ITER </a:t>
            </a:r>
            <a:r>
              <a:rPr spc="-459" dirty="0"/>
              <a:t>DELLA</a:t>
            </a:r>
            <a:r>
              <a:rPr spc="-229" dirty="0"/>
              <a:t> </a:t>
            </a:r>
            <a:r>
              <a:rPr spc="-335" dirty="0"/>
              <a:t>VALUTAZIONE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925" y="2105025"/>
            <a:ext cx="11153775" cy="3886200"/>
          </a:xfrm>
          <a:prstGeom prst="rect">
            <a:avLst/>
          </a:prstGeom>
          <a:solidFill>
            <a:srgbClr val="CF5241"/>
          </a:solidFill>
          <a:ln w="19050">
            <a:solidFill>
              <a:srgbClr val="973A2C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34620" algn="just">
              <a:lnSpc>
                <a:spcPct val="100000"/>
              </a:lnSpc>
              <a:spcBef>
                <a:spcPts val="5"/>
              </a:spcBef>
            </a:pP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Ne </a:t>
            </a:r>
            <a:r>
              <a:rPr sz="1850" spc="-140" dirty="0">
                <a:solidFill>
                  <a:srgbClr val="FFFFFF"/>
                </a:solidFill>
                <a:latin typeface="Arial"/>
                <a:cs typeface="Arial"/>
              </a:rPr>
              <a:t>consegue</a:t>
            </a:r>
            <a:r>
              <a:rPr sz="185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120" dirty="0">
                <a:solidFill>
                  <a:srgbClr val="FFFFFF"/>
                </a:solidFill>
                <a:latin typeface="Arial"/>
                <a:cs typeface="Arial"/>
              </a:rPr>
              <a:t>che:</a:t>
            </a:r>
            <a:endParaRPr sz="1850">
              <a:latin typeface="Arial"/>
              <a:cs typeface="Arial"/>
            </a:endParaRPr>
          </a:p>
          <a:p>
            <a:pPr marL="592455" marR="306705" algn="just">
              <a:lnSpc>
                <a:spcPct val="111600"/>
              </a:lnSpc>
              <a:spcBef>
                <a:spcPts val="1125"/>
              </a:spcBef>
            </a:pP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-ogni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docente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per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poter </a:t>
            </a: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legittimamente </a:t>
            </a:r>
            <a:r>
              <a:rPr sz="1850" spc="-40" dirty="0">
                <a:solidFill>
                  <a:srgbClr val="FFFFFF"/>
                </a:solidFill>
                <a:latin typeface="Arial"/>
                <a:cs typeface="Arial"/>
              </a:rPr>
              <a:t>proporre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voto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della propria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disciplina,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deve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avere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documentato 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"un </a:t>
            </a:r>
            <a:r>
              <a:rPr sz="1850" spc="-100" dirty="0">
                <a:solidFill>
                  <a:srgbClr val="FFFFFF"/>
                </a:solidFill>
                <a:latin typeface="Arial"/>
                <a:cs typeface="Arial"/>
              </a:rPr>
              <a:t>congruo </a:t>
            </a:r>
            <a:r>
              <a:rPr sz="1850" spc="-130" dirty="0">
                <a:solidFill>
                  <a:srgbClr val="FFFFFF"/>
                </a:solidFill>
                <a:latin typeface="Arial"/>
                <a:cs typeface="Arial"/>
              </a:rPr>
              <a:t>numero" </a:t>
            </a:r>
            <a:r>
              <a:rPr sz="1850" spc="-125" dirty="0">
                <a:solidFill>
                  <a:srgbClr val="FFFFFF"/>
                </a:solidFill>
                <a:latin typeface="Arial"/>
                <a:cs typeface="Arial"/>
              </a:rPr>
              <a:t>-non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meglio </a:t>
            </a: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specificato </a:t>
            </a:r>
            <a:r>
              <a:rPr sz="1850" spc="10" dirty="0">
                <a:solidFill>
                  <a:srgbClr val="FFFFFF"/>
                </a:solidFill>
                <a:latin typeface="Arial"/>
                <a:cs typeface="Arial"/>
              </a:rPr>
              <a:t>dal </a:t>
            </a:r>
            <a:r>
              <a:rPr sz="1850" spc="-45" dirty="0">
                <a:solidFill>
                  <a:srgbClr val="FFFFFF"/>
                </a:solidFill>
                <a:latin typeface="Arial"/>
                <a:cs typeface="Arial"/>
              </a:rPr>
              <a:t>legislatore-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interrogazioni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50" spc="-50" dirty="0">
                <a:solidFill>
                  <a:srgbClr val="FFFFFF"/>
                </a:solidFill>
                <a:latin typeface="Arial"/>
                <a:cs typeface="Arial"/>
              </a:rPr>
              <a:t>lavori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dell'alunno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50" spc="-165" dirty="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sz="1850" spc="45" dirty="0">
                <a:solidFill>
                  <a:srgbClr val="FFFFFF"/>
                </a:solidFill>
                <a:latin typeface="Arial"/>
                <a:cs typeface="Arial"/>
              </a:rPr>
              <a:t>fa 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riferimento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esplicito </a:t>
            </a:r>
            <a:r>
              <a:rPr sz="1850" u="sng" spc="-1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anche </a:t>
            </a:r>
            <a:r>
              <a:rPr sz="1850" u="sng" spc="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ai </a:t>
            </a:r>
            <a:r>
              <a:rPr sz="1850" u="sng" spc="-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lavori </a:t>
            </a:r>
            <a:r>
              <a:rPr sz="1850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eseguiti </a:t>
            </a:r>
            <a:r>
              <a:rPr sz="1850" u="sng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 </a:t>
            </a:r>
            <a:r>
              <a:rPr sz="1850" u="sng" spc="-1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casa </a:t>
            </a:r>
            <a:r>
              <a:rPr sz="1850" u="sng" spc="-1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(messi </a:t>
            </a:r>
            <a:r>
              <a:rPr sz="1850" u="sng" spc="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al </a:t>
            </a:r>
            <a:r>
              <a:rPr sz="1850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primo </a:t>
            </a:r>
            <a:r>
              <a:rPr sz="1850" u="sng" spc="-9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posto)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850" spc="-180" dirty="0">
                <a:solidFill>
                  <a:srgbClr val="FFFFFF"/>
                </a:solidFill>
                <a:latin typeface="Arial"/>
                <a:cs typeface="Arial"/>
              </a:rPr>
              <a:t>essi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vanno </a:t>
            </a:r>
            <a:r>
              <a:rPr sz="1850" spc="-60" dirty="0">
                <a:solidFill>
                  <a:srgbClr val="FFFFFF"/>
                </a:solidFill>
                <a:latin typeface="Arial"/>
                <a:cs typeface="Arial"/>
              </a:rPr>
              <a:t>valutati,</a:t>
            </a:r>
            <a:r>
              <a:rPr sz="1850" spc="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quindi;</a:t>
            </a:r>
            <a:endParaRPr sz="1850">
              <a:latin typeface="Arial"/>
              <a:cs typeface="Arial"/>
            </a:endParaRPr>
          </a:p>
          <a:p>
            <a:pPr marL="592455" algn="just">
              <a:lnSpc>
                <a:spcPct val="100000"/>
              </a:lnSpc>
              <a:spcBef>
                <a:spcPts val="1385"/>
              </a:spcBef>
            </a:pP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-questa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valutazione </a:t>
            </a:r>
            <a:r>
              <a:rPr sz="1850" spc="-165" dirty="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traduce </a:t>
            </a:r>
            <a:r>
              <a:rPr sz="1850" spc="-12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850" spc="-210" dirty="0">
                <a:solidFill>
                  <a:srgbClr val="FFFFFF"/>
                </a:solidFill>
                <a:latin typeface="Arial"/>
                <a:cs typeface="Arial"/>
              </a:rPr>
              <a:t>un </a:t>
            </a:r>
            <a:r>
              <a:rPr sz="1850" spc="-60" dirty="0">
                <a:solidFill>
                  <a:srgbClr val="FFFFFF"/>
                </a:solidFill>
                <a:latin typeface="Arial"/>
                <a:cs typeface="Arial"/>
              </a:rPr>
              <a:t>giudizio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"brevemente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motivato" </a:t>
            </a:r>
            <a:r>
              <a:rPr sz="1850" spc="10" dirty="0">
                <a:solidFill>
                  <a:srgbClr val="FFFFFF"/>
                </a:solidFill>
                <a:latin typeface="Arial"/>
                <a:cs typeface="Arial"/>
              </a:rPr>
              <a:t>da </a:t>
            </a:r>
            <a:r>
              <a:rPr sz="1850" spc="-130" dirty="0">
                <a:solidFill>
                  <a:srgbClr val="FFFFFF"/>
                </a:solidFill>
                <a:latin typeface="Arial"/>
                <a:cs typeface="Arial"/>
              </a:rPr>
              <a:t>cui </a:t>
            </a:r>
            <a:r>
              <a:rPr sz="1850" spc="-100" dirty="0">
                <a:solidFill>
                  <a:srgbClr val="FFFFFF"/>
                </a:solidFill>
                <a:latin typeface="Arial"/>
                <a:cs typeface="Arial"/>
              </a:rPr>
              <a:t>ha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origine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850" i="1" spc="-85" dirty="0">
                <a:solidFill>
                  <a:srgbClr val="FFFFFF"/>
                </a:solidFill>
                <a:latin typeface="Arial"/>
                <a:cs typeface="Arial"/>
              </a:rPr>
              <a:t>proposta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185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60" dirty="0">
                <a:solidFill>
                  <a:srgbClr val="FFFFFF"/>
                </a:solidFill>
                <a:latin typeface="Arial"/>
                <a:cs typeface="Arial"/>
              </a:rPr>
              <a:t>voto;</a:t>
            </a:r>
            <a:endParaRPr sz="1850">
              <a:latin typeface="Arial"/>
              <a:cs typeface="Arial"/>
            </a:endParaRPr>
          </a:p>
          <a:p>
            <a:pPr marL="592455" marR="190500" algn="just">
              <a:lnSpc>
                <a:spcPct val="111700"/>
              </a:lnSpc>
              <a:spcBef>
                <a:spcPts val="1125"/>
              </a:spcBef>
            </a:pPr>
            <a:r>
              <a:rPr sz="1850" spc="-105" dirty="0">
                <a:solidFill>
                  <a:srgbClr val="FFFFFF"/>
                </a:solidFill>
                <a:latin typeface="Arial"/>
                <a:cs typeface="Arial"/>
              </a:rPr>
              <a:t>-sulla </a:t>
            </a:r>
            <a:r>
              <a:rPr sz="1850" spc="-100" dirty="0">
                <a:solidFill>
                  <a:srgbClr val="FFFFFF"/>
                </a:solidFill>
                <a:latin typeface="Arial"/>
                <a:cs typeface="Arial"/>
              </a:rPr>
              <a:t>base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della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proposta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del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docente,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è </a:t>
            </a:r>
            <a:r>
              <a:rPr sz="1850" spc="-20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850" u="sng" spc="-1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consiglio </a:t>
            </a:r>
            <a:r>
              <a:rPr sz="1850" u="sng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di </a:t>
            </a:r>
            <a:r>
              <a:rPr sz="1850" u="sng" spc="-1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classe </a:t>
            </a:r>
            <a:r>
              <a:rPr sz="1850" u="sng" spc="-1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che </a:t>
            </a:r>
            <a:r>
              <a:rPr sz="1850" u="sng" spc="-1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assegna </a:t>
            </a:r>
            <a:r>
              <a:rPr sz="1850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il </a:t>
            </a:r>
            <a:r>
              <a:rPr sz="1850" u="sng" spc="-8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voto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nel </a:t>
            </a:r>
            <a:r>
              <a:rPr sz="1850" spc="-150" dirty="0">
                <a:solidFill>
                  <a:srgbClr val="FFFFFF"/>
                </a:solidFill>
                <a:latin typeface="Arial"/>
                <a:cs typeface="Arial"/>
              </a:rPr>
              <a:t>caso </a:t>
            </a:r>
            <a:r>
              <a:rPr sz="1850" spc="-120" dirty="0">
                <a:solidFill>
                  <a:srgbClr val="FFFFFF"/>
                </a:solidFill>
                <a:latin typeface="Arial"/>
                <a:cs typeface="Arial"/>
              </a:rPr>
              <a:t>anche </a:t>
            </a:r>
            <a:r>
              <a:rPr sz="1850" spc="-150" dirty="0">
                <a:solidFill>
                  <a:srgbClr val="FFFFFF"/>
                </a:solidFill>
                <a:latin typeface="Arial"/>
                <a:cs typeface="Arial"/>
              </a:rPr>
              <a:t>con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voto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1850" spc="-60" dirty="0">
                <a:solidFill>
                  <a:srgbClr val="FFFFFF"/>
                </a:solidFill>
                <a:latin typeface="Arial"/>
                <a:cs typeface="Arial"/>
              </a:rPr>
              <a:t>maggioranza.</a:t>
            </a:r>
            <a:endParaRPr sz="1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3400" y="2095500"/>
            <a:ext cx="11172825" cy="3905250"/>
            <a:chOff x="533400" y="2095500"/>
            <a:chExt cx="11172825" cy="3905250"/>
          </a:xfrm>
        </p:grpSpPr>
        <p:sp>
          <p:nvSpPr>
            <p:cNvPr id="3" name="object 3"/>
            <p:cNvSpPr/>
            <p:nvPr/>
          </p:nvSpPr>
          <p:spPr>
            <a:xfrm>
              <a:off x="542925" y="2105025"/>
              <a:ext cx="11153775" cy="3886200"/>
            </a:xfrm>
            <a:custGeom>
              <a:avLst/>
              <a:gdLst/>
              <a:ahLst/>
              <a:cxnLst/>
              <a:rect l="l" t="t" r="r" b="b"/>
              <a:pathLst>
                <a:path w="11153775" h="3886200">
                  <a:moveTo>
                    <a:pt x="11153775" y="0"/>
                  </a:moveTo>
                  <a:lnTo>
                    <a:pt x="0" y="0"/>
                  </a:lnTo>
                  <a:lnTo>
                    <a:pt x="0" y="3886200"/>
                  </a:lnTo>
                  <a:lnTo>
                    <a:pt x="11153775" y="3886200"/>
                  </a:lnTo>
                  <a:lnTo>
                    <a:pt x="11153775" y="0"/>
                  </a:lnTo>
                  <a:close/>
                </a:path>
              </a:pathLst>
            </a:custGeom>
            <a:solidFill>
              <a:srgbClr val="CF52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2925" y="2105025"/>
              <a:ext cx="11153775" cy="3886200"/>
            </a:xfrm>
            <a:custGeom>
              <a:avLst/>
              <a:gdLst/>
              <a:ahLst/>
              <a:cxnLst/>
              <a:rect l="l" t="t" r="r" b="b"/>
              <a:pathLst>
                <a:path w="11153775" h="3886200">
                  <a:moveTo>
                    <a:pt x="0" y="3886200"/>
                  </a:moveTo>
                  <a:lnTo>
                    <a:pt x="11153775" y="3886200"/>
                  </a:lnTo>
                  <a:lnTo>
                    <a:pt x="11153775" y="0"/>
                  </a:lnTo>
                  <a:lnTo>
                    <a:pt x="0" y="0"/>
                  </a:lnTo>
                  <a:lnTo>
                    <a:pt x="0" y="3886200"/>
                  </a:lnTo>
                  <a:close/>
                </a:path>
              </a:pathLst>
            </a:custGeom>
            <a:ln w="19050">
              <a:solidFill>
                <a:srgbClr val="973A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65480" y="1323276"/>
            <a:ext cx="8806815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350" dirty="0"/>
              <a:t>LA </a:t>
            </a:r>
            <a:r>
              <a:rPr spc="-260" dirty="0"/>
              <a:t>NOTA </a:t>
            </a:r>
            <a:r>
              <a:rPr spc="-420" dirty="0"/>
              <a:t>BRUSCHI </a:t>
            </a:r>
            <a:r>
              <a:rPr spc="-395" dirty="0"/>
              <a:t>(PROT. </a:t>
            </a:r>
            <a:r>
              <a:rPr spc="10" dirty="0"/>
              <a:t>388 </a:t>
            </a:r>
            <a:r>
              <a:rPr spc="-540" dirty="0"/>
              <a:t>DEL </a:t>
            </a:r>
            <a:r>
              <a:rPr spc="5" dirty="0"/>
              <a:t>17 </a:t>
            </a:r>
            <a:r>
              <a:rPr spc="-275" dirty="0"/>
              <a:t>MARZO</a:t>
            </a:r>
            <a:r>
              <a:rPr spc="-660" dirty="0"/>
              <a:t> </a:t>
            </a:r>
            <a:r>
              <a:rPr spc="-30" dirty="0"/>
              <a:t>2020)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19137" y="2452052"/>
            <a:ext cx="10677525" cy="321310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5080">
              <a:lnSpc>
                <a:spcPct val="104900"/>
              </a:lnSpc>
              <a:spcBef>
                <a:spcPts val="35"/>
              </a:spcBef>
            </a:pPr>
            <a:r>
              <a:rPr sz="1550" spc="-125" dirty="0">
                <a:solidFill>
                  <a:srgbClr val="FFFFFF"/>
                </a:solidFill>
                <a:latin typeface="Arial"/>
                <a:cs typeface="Arial"/>
              </a:rPr>
              <a:t>Con </a:t>
            </a:r>
            <a:r>
              <a:rPr sz="1550" spc="-75" dirty="0">
                <a:solidFill>
                  <a:srgbClr val="FFFFFF"/>
                </a:solidFill>
                <a:latin typeface="Arial"/>
                <a:cs typeface="Arial"/>
              </a:rPr>
              <a:t>questa </a:t>
            </a:r>
            <a:r>
              <a:rPr sz="1550" spc="-55" dirty="0">
                <a:solidFill>
                  <a:srgbClr val="FFFFFF"/>
                </a:solidFill>
                <a:latin typeface="Arial"/>
                <a:cs typeface="Arial"/>
              </a:rPr>
              <a:t>nota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550" spc="-65" dirty="0">
                <a:solidFill>
                  <a:srgbClr val="FFFFFF"/>
                </a:solidFill>
                <a:latin typeface="Arial"/>
                <a:cs typeface="Arial"/>
              </a:rPr>
              <a:t>Ministero </a:t>
            </a:r>
            <a:r>
              <a:rPr sz="1550" spc="-95" dirty="0">
                <a:solidFill>
                  <a:srgbClr val="FFFFFF"/>
                </a:solidFill>
                <a:latin typeface="Arial"/>
                <a:cs typeface="Arial"/>
              </a:rPr>
              <a:t>ha </a:t>
            </a:r>
            <a:r>
              <a:rPr sz="1550" spc="-25" dirty="0">
                <a:solidFill>
                  <a:srgbClr val="FFFFFF"/>
                </a:solidFill>
                <a:latin typeface="Arial"/>
                <a:cs typeface="Arial"/>
              </a:rPr>
              <a:t>fornito </a:t>
            </a:r>
            <a:r>
              <a:rPr sz="1550" spc="-50" dirty="0">
                <a:solidFill>
                  <a:srgbClr val="FFFFFF"/>
                </a:solidFill>
                <a:latin typeface="Arial"/>
                <a:cs typeface="Arial"/>
              </a:rPr>
              <a:t>prime </a:t>
            </a:r>
            <a:r>
              <a:rPr sz="1550" spc="-55" dirty="0">
                <a:solidFill>
                  <a:srgbClr val="FFFFFF"/>
                </a:solidFill>
                <a:latin typeface="Arial"/>
                <a:cs typeface="Arial"/>
              </a:rPr>
              <a:t>indicazioni </a:t>
            </a:r>
            <a:r>
              <a:rPr sz="1550" spc="-20" dirty="0">
                <a:solidFill>
                  <a:srgbClr val="FFFFFF"/>
                </a:solidFill>
                <a:latin typeface="Arial"/>
                <a:cs typeface="Arial"/>
              </a:rPr>
              <a:t>operative </a:t>
            </a:r>
            <a:r>
              <a:rPr sz="1550" spc="-80" dirty="0">
                <a:solidFill>
                  <a:srgbClr val="FFFFFF"/>
                </a:solidFill>
                <a:latin typeface="Arial"/>
                <a:cs typeface="Arial"/>
              </a:rPr>
              <a:t>sulla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didattica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550" spc="-55" dirty="0">
                <a:solidFill>
                  <a:srgbClr val="FFFFFF"/>
                </a:solidFill>
                <a:latin typeface="Arial"/>
                <a:cs typeface="Arial"/>
              </a:rPr>
              <a:t>distanza.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Alla </a:t>
            </a:r>
            <a:r>
              <a:rPr sz="1550" spc="-105" dirty="0">
                <a:solidFill>
                  <a:srgbClr val="FFFFFF"/>
                </a:solidFill>
                <a:latin typeface="Arial"/>
                <a:cs typeface="Arial"/>
              </a:rPr>
              <a:t>luce </a:t>
            </a:r>
            <a:r>
              <a:rPr sz="1550" spc="-85" dirty="0">
                <a:solidFill>
                  <a:srgbClr val="FFFFFF"/>
                </a:solidFill>
                <a:latin typeface="Arial"/>
                <a:cs typeface="Arial"/>
              </a:rPr>
              <a:t>dell'excursus </a:t>
            </a:r>
            <a:r>
              <a:rPr sz="1550" spc="-95" dirty="0">
                <a:solidFill>
                  <a:srgbClr val="FFFFFF"/>
                </a:solidFill>
                <a:latin typeface="Arial"/>
                <a:cs typeface="Arial"/>
              </a:rPr>
              <a:t>norma </a:t>
            </a:r>
            <a:r>
              <a:rPr sz="1550" spc="-35" dirty="0">
                <a:solidFill>
                  <a:srgbClr val="FFFFFF"/>
                </a:solidFill>
                <a:latin typeface="Arial"/>
                <a:cs typeface="Arial"/>
              </a:rPr>
              <a:t>tivo </a:t>
            </a:r>
            <a:r>
              <a:rPr sz="1550" spc="-10" dirty="0">
                <a:solidFill>
                  <a:srgbClr val="FFFFFF"/>
                </a:solidFill>
                <a:latin typeface="Arial"/>
                <a:cs typeface="Arial"/>
              </a:rPr>
              <a:t>fatto,  </a:t>
            </a:r>
            <a:r>
              <a:rPr sz="1550" spc="-100" dirty="0">
                <a:solidFill>
                  <a:srgbClr val="FFFFFF"/>
                </a:solidFill>
                <a:latin typeface="Arial"/>
                <a:cs typeface="Arial"/>
              </a:rPr>
              <a:t>possiamo </a:t>
            </a:r>
            <a:r>
              <a:rPr sz="1550" spc="-10" dirty="0">
                <a:solidFill>
                  <a:srgbClr val="FFFFFF"/>
                </a:solidFill>
                <a:latin typeface="Arial"/>
                <a:cs typeface="Arial"/>
              </a:rPr>
              <a:t>ora </a:t>
            </a:r>
            <a:r>
              <a:rPr sz="1550" spc="-70" dirty="0">
                <a:solidFill>
                  <a:srgbClr val="FFFFFF"/>
                </a:solidFill>
                <a:latin typeface="Arial"/>
                <a:cs typeface="Arial"/>
              </a:rPr>
              <a:t>comprendere </a:t>
            </a:r>
            <a:r>
              <a:rPr sz="1550" spc="-125" dirty="0">
                <a:solidFill>
                  <a:srgbClr val="FFFFFF"/>
                </a:solidFill>
                <a:latin typeface="Arial"/>
                <a:cs typeface="Arial"/>
              </a:rPr>
              <a:t>che </a:t>
            </a:r>
            <a:r>
              <a:rPr sz="1550" spc="-140" dirty="0">
                <a:solidFill>
                  <a:srgbClr val="FFFFFF"/>
                </a:solidFill>
                <a:latin typeface="Arial"/>
                <a:cs typeface="Arial"/>
              </a:rPr>
              <a:t>sono </a:t>
            </a:r>
            <a:r>
              <a:rPr sz="1550" spc="-70" dirty="0">
                <a:solidFill>
                  <a:srgbClr val="FFFFFF"/>
                </a:solidFill>
                <a:latin typeface="Arial"/>
                <a:cs typeface="Arial"/>
              </a:rPr>
              <a:t>pienamente </a:t>
            </a:r>
            <a:r>
              <a:rPr sz="1550" spc="-20" dirty="0">
                <a:solidFill>
                  <a:srgbClr val="FFFFFF"/>
                </a:solidFill>
                <a:latin typeface="Arial"/>
                <a:cs typeface="Arial"/>
              </a:rPr>
              <a:t>fondate </a:t>
            </a:r>
            <a:r>
              <a:rPr sz="1550" spc="-100" dirty="0">
                <a:solidFill>
                  <a:srgbClr val="FFFFFF"/>
                </a:solidFill>
                <a:latin typeface="Arial"/>
                <a:cs typeface="Arial"/>
              </a:rPr>
              <a:t>alcune </a:t>
            </a:r>
            <a:r>
              <a:rPr sz="1550" spc="-65" dirty="0">
                <a:solidFill>
                  <a:srgbClr val="FFFFFF"/>
                </a:solidFill>
                <a:latin typeface="Arial"/>
                <a:cs typeface="Arial"/>
              </a:rPr>
              <a:t>disposizioni </a:t>
            </a:r>
            <a:r>
              <a:rPr sz="1550" spc="-75" dirty="0">
                <a:solidFill>
                  <a:srgbClr val="FFFFFF"/>
                </a:solidFill>
                <a:latin typeface="Arial"/>
                <a:cs typeface="Arial"/>
              </a:rPr>
              <a:t>e osservazioni in </a:t>
            </a:r>
            <a:r>
              <a:rPr sz="1550" spc="-135" dirty="0">
                <a:solidFill>
                  <a:srgbClr val="FFFFFF"/>
                </a:solidFill>
                <a:latin typeface="Arial"/>
                <a:cs typeface="Arial"/>
              </a:rPr>
              <a:t>essa</a:t>
            </a:r>
            <a:r>
              <a:rPr sz="155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50" spc="-95" dirty="0">
                <a:solidFill>
                  <a:srgbClr val="FFFFFF"/>
                </a:solidFill>
                <a:latin typeface="Arial"/>
                <a:cs typeface="Arial"/>
              </a:rPr>
              <a:t>contenute:</a:t>
            </a:r>
            <a:endParaRPr sz="1550">
              <a:latin typeface="Arial"/>
              <a:cs typeface="Arial"/>
            </a:endParaRPr>
          </a:p>
          <a:p>
            <a:pPr marL="240665" indent="-228600">
              <a:lnSpc>
                <a:spcPct val="100000"/>
              </a:lnSpc>
              <a:spcBef>
                <a:spcPts val="995"/>
              </a:spcBef>
              <a:buAutoNum type="alphaUcParenR"/>
              <a:tabLst>
                <a:tab pos="241300" algn="l"/>
              </a:tabLst>
            </a:pPr>
            <a:r>
              <a:rPr sz="1550" spc="-60" dirty="0">
                <a:solidFill>
                  <a:srgbClr val="404040"/>
                </a:solidFill>
                <a:latin typeface="Arial"/>
                <a:cs typeface="Arial"/>
              </a:rPr>
              <a:t>"Qualsiasi </a:t>
            </a:r>
            <a:r>
              <a:rPr sz="1550" spc="-75" dirty="0">
                <a:solidFill>
                  <a:srgbClr val="404040"/>
                </a:solidFill>
                <a:latin typeface="Arial"/>
                <a:cs typeface="Arial"/>
              </a:rPr>
              <a:t>sia </a:t>
            </a:r>
            <a:r>
              <a:rPr sz="1550" spc="10" dirty="0">
                <a:solidFill>
                  <a:srgbClr val="404040"/>
                </a:solidFill>
                <a:latin typeface="Arial"/>
                <a:cs typeface="Arial"/>
              </a:rPr>
              <a:t>il </a:t>
            </a:r>
            <a:r>
              <a:rPr sz="1550" spc="-114" dirty="0">
                <a:solidFill>
                  <a:srgbClr val="404040"/>
                </a:solidFill>
                <a:latin typeface="Arial"/>
                <a:cs typeface="Arial"/>
              </a:rPr>
              <a:t>mezzo </a:t>
            </a:r>
            <a:r>
              <a:rPr sz="1550" spc="-40" dirty="0">
                <a:solidFill>
                  <a:srgbClr val="404040"/>
                </a:solidFill>
                <a:latin typeface="Arial"/>
                <a:cs typeface="Arial"/>
              </a:rPr>
              <a:t>attraverso </a:t>
            </a:r>
            <a:r>
              <a:rPr sz="1550" spc="-125" dirty="0">
                <a:solidFill>
                  <a:srgbClr val="404040"/>
                </a:solidFill>
                <a:latin typeface="Arial"/>
                <a:cs typeface="Arial"/>
              </a:rPr>
              <a:t>cui </a:t>
            </a:r>
            <a:r>
              <a:rPr sz="1550" spc="15" dirty="0">
                <a:solidFill>
                  <a:srgbClr val="404040"/>
                </a:solidFill>
                <a:latin typeface="Arial"/>
                <a:cs typeface="Arial"/>
              </a:rPr>
              <a:t>la </a:t>
            </a:r>
            <a:r>
              <a:rPr sz="1550" dirty="0">
                <a:solidFill>
                  <a:srgbClr val="404040"/>
                </a:solidFill>
                <a:latin typeface="Arial"/>
                <a:cs typeface="Arial"/>
              </a:rPr>
              <a:t>didattica </a:t>
            </a:r>
            <a:r>
              <a:rPr sz="1550" spc="-125" dirty="0">
                <a:solidFill>
                  <a:srgbClr val="404040"/>
                </a:solidFill>
                <a:latin typeface="Arial"/>
                <a:cs typeface="Arial"/>
              </a:rPr>
              <a:t>si </a:t>
            </a:r>
            <a:r>
              <a:rPr sz="1550" spc="-60" dirty="0">
                <a:solidFill>
                  <a:srgbClr val="404040"/>
                </a:solidFill>
                <a:latin typeface="Arial"/>
                <a:cs typeface="Arial"/>
              </a:rPr>
              <a:t>esercita, </a:t>
            </a:r>
            <a:r>
              <a:rPr sz="1550" spc="-140" dirty="0">
                <a:solidFill>
                  <a:srgbClr val="404040"/>
                </a:solidFill>
                <a:latin typeface="Arial"/>
                <a:cs typeface="Arial"/>
              </a:rPr>
              <a:t>non </a:t>
            </a:r>
            <a:r>
              <a:rPr sz="1550" spc="-70" dirty="0">
                <a:solidFill>
                  <a:srgbClr val="404040"/>
                </a:solidFill>
                <a:latin typeface="Arial"/>
                <a:cs typeface="Arial"/>
              </a:rPr>
              <a:t>cambiano </a:t>
            </a:r>
            <a:r>
              <a:rPr sz="1550" spc="10" dirty="0">
                <a:solidFill>
                  <a:srgbClr val="404040"/>
                </a:solidFill>
                <a:latin typeface="Arial"/>
                <a:cs typeface="Arial"/>
              </a:rPr>
              <a:t>il </a:t>
            </a:r>
            <a:r>
              <a:rPr sz="1550" spc="-40" dirty="0">
                <a:solidFill>
                  <a:srgbClr val="404040"/>
                </a:solidFill>
                <a:latin typeface="Arial"/>
                <a:cs typeface="Arial"/>
              </a:rPr>
              <a:t>fine </a:t>
            </a:r>
            <a:r>
              <a:rPr sz="1550" spc="-75" dirty="0">
                <a:solidFill>
                  <a:srgbClr val="404040"/>
                </a:solidFill>
                <a:latin typeface="Arial"/>
                <a:cs typeface="Arial"/>
              </a:rPr>
              <a:t>e </a:t>
            </a:r>
            <a:r>
              <a:rPr sz="1550" dirty="0">
                <a:solidFill>
                  <a:srgbClr val="404040"/>
                </a:solidFill>
                <a:latin typeface="Arial"/>
                <a:cs typeface="Arial"/>
              </a:rPr>
              <a:t>i</a:t>
            </a:r>
            <a:r>
              <a:rPr sz="1550" spc="-2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550" spc="-25" dirty="0">
                <a:solidFill>
                  <a:srgbClr val="404040"/>
                </a:solidFill>
                <a:latin typeface="Arial"/>
                <a:cs typeface="Arial"/>
              </a:rPr>
              <a:t>principi"; </a:t>
            </a:r>
            <a:r>
              <a:rPr sz="1550" spc="-130" dirty="0">
                <a:solidFill>
                  <a:srgbClr val="404040"/>
                </a:solidFill>
                <a:latin typeface="Arial"/>
                <a:cs typeface="Arial"/>
              </a:rPr>
              <a:t>OVVERO:</a:t>
            </a:r>
            <a:endParaRPr sz="1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550" spc="-13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550" spc="-70" dirty="0">
                <a:solidFill>
                  <a:srgbClr val="FFFFFF"/>
                </a:solidFill>
                <a:latin typeface="Arial"/>
                <a:cs typeface="Arial"/>
              </a:rPr>
              <a:t>distinzione </a:t>
            </a:r>
            <a:r>
              <a:rPr sz="1550" spc="10" dirty="0">
                <a:solidFill>
                  <a:srgbClr val="FFFFFF"/>
                </a:solidFill>
                <a:latin typeface="Arial"/>
                <a:cs typeface="Arial"/>
              </a:rPr>
              <a:t>tra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"didattica" </a:t>
            </a:r>
            <a:r>
              <a:rPr sz="1550" spc="-7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550" spc="-5" dirty="0">
                <a:solidFill>
                  <a:srgbClr val="FFFFFF"/>
                </a:solidFill>
                <a:latin typeface="Arial"/>
                <a:cs typeface="Arial"/>
              </a:rPr>
              <a:t>"didattica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550" spc="-45" dirty="0">
                <a:solidFill>
                  <a:srgbClr val="FFFFFF"/>
                </a:solidFill>
                <a:latin typeface="Arial"/>
                <a:cs typeface="Arial"/>
              </a:rPr>
              <a:t>distanza" </a:t>
            </a:r>
            <a:r>
              <a:rPr sz="1550" spc="-140" dirty="0">
                <a:solidFill>
                  <a:srgbClr val="FFFFFF"/>
                </a:solidFill>
                <a:latin typeface="Arial"/>
                <a:cs typeface="Arial"/>
              </a:rPr>
              <a:t>non </a:t>
            </a:r>
            <a:r>
              <a:rPr sz="1550" spc="-95" dirty="0">
                <a:solidFill>
                  <a:srgbClr val="FFFFFF"/>
                </a:solidFill>
                <a:latin typeface="Arial"/>
                <a:cs typeface="Arial"/>
              </a:rPr>
              <a:t>ha </a:t>
            </a:r>
            <a:r>
              <a:rPr sz="1550" spc="-100" dirty="0">
                <a:solidFill>
                  <a:srgbClr val="FFFFFF"/>
                </a:solidFill>
                <a:latin typeface="Arial"/>
                <a:cs typeface="Arial"/>
              </a:rPr>
              <a:t>alcun </a:t>
            </a:r>
            <a:r>
              <a:rPr sz="1550" spc="-65" dirty="0">
                <a:solidFill>
                  <a:srgbClr val="FFFFFF"/>
                </a:solidFill>
                <a:latin typeface="Arial"/>
                <a:cs typeface="Arial"/>
              </a:rPr>
              <a:t>fondamento </a:t>
            </a:r>
            <a:r>
              <a:rPr sz="1550" spc="-35" dirty="0">
                <a:solidFill>
                  <a:srgbClr val="FFFFFF"/>
                </a:solidFill>
                <a:latin typeface="Arial"/>
                <a:cs typeface="Arial"/>
              </a:rPr>
              <a:t>giuridico: </a:t>
            </a:r>
            <a:r>
              <a:rPr sz="1550" spc="-100" dirty="0">
                <a:solidFill>
                  <a:srgbClr val="FFFFFF"/>
                </a:solidFill>
                <a:latin typeface="Arial"/>
                <a:cs typeface="Arial"/>
              </a:rPr>
              <a:t>esiste </a:t>
            </a:r>
            <a:r>
              <a:rPr sz="1550" spc="15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550" spc="-5" dirty="0">
                <a:solidFill>
                  <a:srgbClr val="FFFFFF"/>
                </a:solidFill>
                <a:latin typeface="Arial"/>
                <a:cs typeface="Arial"/>
              </a:rPr>
              <a:t>didattica.</a:t>
            </a:r>
            <a:r>
              <a:rPr sz="1550" spc="-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50" spc="-120" dirty="0">
                <a:solidFill>
                  <a:srgbClr val="FFFFFF"/>
                </a:solidFill>
                <a:latin typeface="Arial"/>
                <a:cs typeface="Arial"/>
              </a:rPr>
              <a:t>Punto.</a:t>
            </a:r>
            <a:endParaRPr sz="1550">
              <a:latin typeface="Arial"/>
              <a:cs typeface="Arial"/>
            </a:endParaRPr>
          </a:p>
          <a:p>
            <a:pPr marL="12700" marR="168910">
              <a:lnSpc>
                <a:spcPct val="103000"/>
              </a:lnSpc>
              <a:spcBef>
                <a:spcPts val="1010"/>
              </a:spcBef>
              <a:buAutoNum type="alphaUcParenR" startAt="2"/>
              <a:tabLst>
                <a:tab pos="222250" algn="l"/>
              </a:tabLst>
            </a:pPr>
            <a:r>
              <a:rPr sz="1550" spc="-30" dirty="0">
                <a:solidFill>
                  <a:srgbClr val="404040"/>
                </a:solidFill>
                <a:latin typeface="Arial"/>
                <a:cs typeface="Arial"/>
              </a:rPr>
              <a:t>"Il </a:t>
            </a:r>
            <a:r>
              <a:rPr sz="1550" spc="-85" dirty="0">
                <a:solidFill>
                  <a:srgbClr val="404040"/>
                </a:solidFill>
                <a:latin typeface="Arial"/>
                <a:cs typeface="Arial"/>
              </a:rPr>
              <a:t>solo </a:t>
            </a:r>
            <a:r>
              <a:rPr sz="1550" spc="-65" dirty="0">
                <a:solidFill>
                  <a:srgbClr val="404040"/>
                </a:solidFill>
                <a:latin typeface="Arial"/>
                <a:cs typeface="Arial"/>
              </a:rPr>
              <a:t>invio </a:t>
            </a:r>
            <a:r>
              <a:rPr sz="1550" spc="15" dirty="0">
                <a:solidFill>
                  <a:srgbClr val="404040"/>
                </a:solidFill>
                <a:latin typeface="Arial"/>
                <a:cs typeface="Arial"/>
              </a:rPr>
              <a:t>di </a:t>
            </a:r>
            <a:r>
              <a:rPr sz="1550" spc="-15" dirty="0">
                <a:solidFill>
                  <a:srgbClr val="404040"/>
                </a:solidFill>
                <a:latin typeface="Arial"/>
                <a:cs typeface="Arial"/>
              </a:rPr>
              <a:t>materiali </a:t>
            </a:r>
            <a:r>
              <a:rPr sz="1550" spc="-75" dirty="0">
                <a:solidFill>
                  <a:srgbClr val="404040"/>
                </a:solidFill>
                <a:latin typeface="Arial"/>
                <a:cs typeface="Arial"/>
              </a:rPr>
              <a:t>o </a:t>
            </a:r>
            <a:r>
              <a:rPr sz="1550" spc="15" dirty="0">
                <a:solidFill>
                  <a:srgbClr val="404040"/>
                </a:solidFill>
                <a:latin typeface="Arial"/>
                <a:cs typeface="Arial"/>
              </a:rPr>
              <a:t>la </a:t>
            </a:r>
            <a:r>
              <a:rPr sz="1550" spc="-70" dirty="0">
                <a:solidFill>
                  <a:srgbClr val="404040"/>
                </a:solidFill>
                <a:latin typeface="Arial"/>
                <a:cs typeface="Arial"/>
              </a:rPr>
              <a:t>mera </a:t>
            </a:r>
            <a:r>
              <a:rPr sz="1550" spc="-85" dirty="0">
                <a:solidFill>
                  <a:srgbClr val="404040"/>
                </a:solidFill>
                <a:latin typeface="Arial"/>
                <a:cs typeface="Arial"/>
              </a:rPr>
              <a:t>assegnazione </a:t>
            </a:r>
            <a:r>
              <a:rPr sz="1550" spc="15" dirty="0">
                <a:solidFill>
                  <a:srgbClr val="404040"/>
                </a:solidFill>
                <a:latin typeface="Arial"/>
                <a:cs typeface="Arial"/>
              </a:rPr>
              <a:t>di </a:t>
            </a:r>
            <a:r>
              <a:rPr sz="1550" spc="-60" dirty="0">
                <a:solidFill>
                  <a:srgbClr val="404040"/>
                </a:solidFill>
                <a:latin typeface="Arial"/>
                <a:cs typeface="Arial"/>
              </a:rPr>
              <a:t>compiti, </a:t>
            </a:r>
            <a:r>
              <a:rPr sz="1550" spc="-125" dirty="0">
                <a:solidFill>
                  <a:srgbClr val="404040"/>
                </a:solidFill>
                <a:latin typeface="Arial"/>
                <a:cs typeface="Arial"/>
              </a:rPr>
              <a:t>che </a:t>
            </a:r>
            <a:r>
              <a:rPr sz="1550" spc="-140" dirty="0">
                <a:solidFill>
                  <a:srgbClr val="404040"/>
                </a:solidFill>
                <a:latin typeface="Arial"/>
                <a:cs typeface="Arial"/>
              </a:rPr>
              <a:t>non </a:t>
            </a:r>
            <a:r>
              <a:rPr sz="1550" spc="-95" dirty="0">
                <a:solidFill>
                  <a:srgbClr val="404040"/>
                </a:solidFill>
                <a:latin typeface="Arial"/>
                <a:cs typeface="Arial"/>
              </a:rPr>
              <a:t>siano </a:t>
            </a:r>
            <a:r>
              <a:rPr sz="1550" spc="-45" dirty="0">
                <a:solidFill>
                  <a:srgbClr val="404040"/>
                </a:solidFill>
                <a:latin typeface="Arial"/>
                <a:cs typeface="Arial"/>
              </a:rPr>
              <a:t>preceduti </a:t>
            </a:r>
            <a:r>
              <a:rPr sz="1550" spc="20" dirty="0">
                <a:solidFill>
                  <a:srgbClr val="404040"/>
                </a:solidFill>
                <a:latin typeface="Arial"/>
                <a:cs typeface="Arial"/>
              </a:rPr>
              <a:t>da </a:t>
            </a:r>
            <a:r>
              <a:rPr sz="1550" spc="-125" dirty="0">
                <a:solidFill>
                  <a:srgbClr val="404040"/>
                </a:solidFill>
                <a:latin typeface="Arial"/>
                <a:cs typeface="Arial"/>
              </a:rPr>
              <a:t>una </a:t>
            </a:r>
            <a:r>
              <a:rPr sz="1550" spc="-55" dirty="0">
                <a:solidFill>
                  <a:srgbClr val="404040"/>
                </a:solidFill>
                <a:latin typeface="Arial"/>
                <a:cs typeface="Arial"/>
              </a:rPr>
              <a:t>spiegazione </a:t>
            </a:r>
            <a:r>
              <a:rPr sz="1550" spc="-5" dirty="0">
                <a:solidFill>
                  <a:srgbClr val="404040"/>
                </a:solidFill>
                <a:latin typeface="Arial"/>
                <a:cs typeface="Arial"/>
              </a:rPr>
              <a:t>relativa </a:t>
            </a:r>
            <a:r>
              <a:rPr sz="1550" spc="15" dirty="0">
                <a:solidFill>
                  <a:srgbClr val="404040"/>
                </a:solidFill>
                <a:latin typeface="Arial"/>
                <a:cs typeface="Arial"/>
              </a:rPr>
              <a:t>ai </a:t>
            </a:r>
            <a:r>
              <a:rPr sz="1550" spc="-75" dirty="0">
                <a:solidFill>
                  <a:srgbClr val="404040"/>
                </a:solidFill>
                <a:latin typeface="Arial"/>
                <a:cs typeface="Arial"/>
              </a:rPr>
              <a:t>contenuti </a:t>
            </a:r>
            <a:r>
              <a:rPr sz="1550" spc="-70" dirty="0">
                <a:solidFill>
                  <a:srgbClr val="404040"/>
                </a:solidFill>
                <a:latin typeface="Arial"/>
                <a:cs typeface="Arial"/>
              </a:rPr>
              <a:t>in  </a:t>
            </a:r>
            <a:r>
              <a:rPr sz="1550" spc="-60" dirty="0">
                <a:solidFill>
                  <a:srgbClr val="404040"/>
                </a:solidFill>
                <a:latin typeface="Arial"/>
                <a:cs typeface="Arial"/>
              </a:rPr>
              <a:t>argomento </a:t>
            </a:r>
            <a:r>
              <a:rPr sz="1550" spc="-75" dirty="0">
                <a:solidFill>
                  <a:srgbClr val="404040"/>
                </a:solidFill>
                <a:latin typeface="Arial"/>
                <a:cs typeface="Arial"/>
              </a:rPr>
              <a:t>o </a:t>
            </a:r>
            <a:r>
              <a:rPr sz="1550" spc="-125" dirty="0">
                <a:solidFill>
                  <a:srgbClr val="404040"/>
                </a:solidFill>
                <a:latin typeface="Arial"/>
                <a:cs typeface="Arial"/>
              </a:rPr>
              <a:t>che </a:t>
            </a:r>
            <a:r>
              <a:rPr sz="1550" spc="-140" dirty="0">
                <a:solidFill>
                  <a:srgbClr val="404040"/>
                </a:solidFill>
                <a:latin typeface="Arial"/>
                <a:cs typeface="Arial"/>
              </a:rPr>
              <a:t>non </a:t>
            </a:r>
            <a:r>
              <a:rPr sz="1550" spc="-40" dirty="0">
                <a:solidFill>
                  <a:srgbClr val="404040"/>
                </a:solidFill>
                <a:latin typeface="Arial"/>
                <a:cs typeface="Arial"/>
              </a:rPr>
              <a:t>prevedano </a:t>
            </a:r>
            <a:r>
              <a:rPr sz="1550" spc="-185" dirty="0">
                <a:solidFill>
                  <a:srgbClr val="404040"/>
                </a:solidFill>
                <a:latin typeface="Arial"/>
                <a:cs typeface="Arial"/>
              </a:rPr>
              <a:t>un </a:t>
            </a:r>
            <a:r>
              <a:rPr sz="1550" spc="-55" dirty="0">
                <a:solidFill>
                  <a:srgbClr val="404040"/>
                </a:solidFill>
                <a:latin typeface="Arial"/>
                <a:cs typeface="Arial"/>
              </a:rPr>
              <a:t>intervento </a:t>
            </a:r>
            <a:r>
              <a:rPr sz="1550" spc="-150" dirty="0">
                <a:solidFill>
                  <a:srgbClr val="404040"/>
                </a:solidFill>
                <a:latin typeface="Arial"/>
                <a:cs typeface="Arial"/>
              </a:rPr>
              <a:t>successivo </a:t>
            </a:r>
            <a:r>
              <a:rPr sz="1550" spc="15" dirty="0">
                <a:solidFill>
                  <a:srgbClr val="404040"/>
                </a:solidFill>
                <a:latin typeface="Arial"/>
                <a:cs typeface="Arial"/>
              </a:rPr>
              <a:t>di </a:t>
            </a:r>
            <a:r>
              <a:rPr sz="1550" spc="-70" dirty="0">
                <a:solidFill>
                  <a:srgbClr val="404040"/>
                </a:solidFill>
                <a:latin typeface="Arial"/>
                <a:cs typeface="Arial"/>
              </a:rPr>
              <a:t>chiarimento </a:t>
            </a:r>
            <a:r>
              <a:rPr sz="1550" spc="-75" dirty="0">
                <a:solidFill>
                  <a:srgbClr val="404040"/>
                </a:solidFill>
                <a:latin typeface="Arial"/>
                <a:cs typeface="Arial"/>
              </a:rPr>
              <a:t>o </a:t>
            </a:r>
            <a:r>
              <a:rPr sz="1550" spc="-70" dirty="0">
                <a:solidFill>
                  <a:srgbClr val="404040"/>
                </a:solidFill>
                <a:latin typeface="Arial"/>
                <a:cs typeface="Arial"/>
              </a:rPr>
              <a:t>restituzione </a:t>
            </a:r>
            <a:r>
              <a:rPr sz="1550" spc="20" dirty="0">
                <a:solidFill>
                  <a:srgbClr val="404040"/>
                </a:solidFill>
                <a:latin typeface="Arial"/>
                <a:cs typeface="Arial"/>
              </a:rPr>
              <a:t>da </a:t>
            </a:r>
            <a:r>
              <a:rPr sz="1550" dirty="0">
                <a:solidFill>
                  <a:srgbClr val="404040"/>
                </a:solidFill>
                <a:latin typeface="Arial"/>
                <a:cs typeface="Arial"/>
              </a:rPr>
              <a:t>parte </a:t>
            </a:r>
            <a:r>
              <a:rPr sz="1550" spc="-5" dirty="0">
                <a:solidFill>
                  <a:srgbClr val="404040"/>
                </a:solidFill>
                <a:latin typeface="Arial"/>
                <a:cs typeface="Arial"/>
              </a:rPr>
              <a:t>del </a:t>
            </a:r>
            <a:r>
              <a:rPr sz="1550" spc="-80" dirty="0">
                <a:solidFill>
                  <a:srgbClr val="404040"/>
                </a:solidFill>
                <a:latin typeface="Arial"/>
                <a:cs typeface="Arial"/>
              </a:rPr>
              <a:t>docente, </a:t>
            </a:r>
            <a:r>
              <a:rPr sz="1550" spc="-70" dirty="0">
                <a:solidFill>
                  <a:srgbClr val="404040"/>
                </a:solidFill>
                <a:latin typeface="Arial"/>
                <a:cs typeface="Arial"/>
              </a:rPr>
              <a:t>dovranno </a:t>
            </a:r>
            <a:r>
              <a:rPr sz="1550" spc="-110" dirty="0">
                <a:solidFill>
                  <a:srgbClr val="404040"/>
                </a:solidFill>
                <a:latin typeface="Arial"/>
                <a:cs typeface="Arial"/>
              </a:rPr>
              <a:t>essere  </a:t>
            </a:r>
            <a:r>
              <a:rPr sz="1550" spc="-25" dirty="0">
                <a:solidFill>
                  <a:srgbClr val="404040"/>
                </a:solidFill>
                <a:latin typeface="Arial"/>
                <a:cs typeface="Arial"/>
              </a:rPr>
              <a:t>abbandonati, </a:t>
            </a:r>
            <a:r>
              <a:rPr sz="1550" spc="-65" dirty="0">
                <a:solidFill>
                  <a:srgbClr val="404040"/>
                </a:solidFill>
                <a:latin typeface="Arial"/>
                <a:cs typeface="Arial"/>
              </a:rPr>
              <a:t>perché </a:t>
            </a:r>
            <a:r>
              <a:rPr sz="1550" spc="-10" dirty="0">
                <a:solidFill>
                  <a:srgbClr val="404040"/>
                </a:solidFill>
                <a:latin typeface="Arial"/>
                <a:cs typeface="Arial"/>
              </a:rPr>
              <a:t>privi </a:t>
            </a:r>
            <a:r>
              <a:rPr sz="1550" spc="15" dirty="0">
                <a:solidFill>
                  <a:srgbClr val="404040"/>
                </a:solidFill>
                <a:latin typeface="Arial"/>
                <a:cs typeface="Arial"/>
              </a:rPr>
              <a:t>di </a:t>
            </a:r>
            <a:r>
              <a:rPr sz="1550" spc="-65" dirty="0">
                <a:solidFill>
                  <a:srgbClr val="404040"/>
                </a:solidFill>
                <a:latin typeface="Arial"/>
                <a:cs typeface="Arial"/>
              </a:rPr>
              <a:t>elementi </a:t>
            </a:r>
            <a:r>
              <a:rPr sz="1550" spc="-125" dirty="0">
                <a:solidFill>
                  <a:srgbClr val="404040"/>
                </a:solidFill>
                <a:latin typeface="Arial"/>
                <a:cs typeface="Arial"/>
              </a:rPr>
              <a:t>che </a:t>
            </a:r>
            <a:r>
              <a:rPr sz="1550" spc="-110" dirty="0">
                <a:solidFill>
                  <a:srgbClr val="404040"/>
                </a:solidFill>
                <a:latin typeface="Arial"/>
                <a:cs typeface="Arial"/>
              </a:rPr>
              <a:t>possano </a:t>
            </a:r>
            <a:r>
              <a:rPr sz="1550" spc="-45" dirty="0">
                <a:solidFill>
                  <a:srgbClr val="404040"/>
                </a:solidFill>
                <a:latin typeface="Arial"/>
                <a:cs typeface="Arial"/>
              </a:rPr>
              <a:t>sollecitare </a:t>
            </a:r>
            <a:r>
              <a:rPr sz="1550" spc="-35" dirty="0">
                <a:solidFill>
                  <a:srgbClr val="404040"/>
                </a:solidFill>
                <a:latin typeface="Arial"/>
                <a:cs typeface="Arial"/>
              </a:rPr>
              <a:t>l’apprendimento" </a:t>
            </a:r>
            <a:r>
              <a:rPr sz="1550" spc="-130" dirty="0">
                <a:solidFill>
                  <a:srgbClr val="404040"/>
                </a:solidFill>
                <a:latin typeface="Arial"/>
                <a:cs typeface="Arial"/>
              </a:rPr>
              <a:t>OVVERO: </a:t>
            </a:r>
            <a:r>
              <a:rPr sz="1550" spc="-95" dirty="0">
                <a:solidFill>
                  <a:srgbClr val="FFFFFF"/>
                </a:solidFill>
                <a:latin typeface="Arial"/>
                <a:cs typeface="Arial"/>
              </a:rPr>
              <a:t>Esattamente </a:t>
            </a:r>
            <a:r>
              <a:rPr sz="1550" spc="-135" dirty="0">
                <a:solidFill>
                  <a:srgbClr val="FFFFFF"/>
                </a:solidFill>
                <a:latin typeface="Arial"/>
                <a:cs typeface="Arial"/>
              </a:rPr>
              <a:t>come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550" spc="-105" dirty="0">
                <a:solidFill>
                  <a:srgbClr val="FFFFFF"/>
                </a:solidFill>
                <a:latin typeface="Arial"/>
                <a:cs typeface="Arial"/>
              </a:rPr>
              <a:t>scuola </a:t>
            </a:r>
            <a:r>
              <a:rPr sz="1550" spc="-170" dirty="0">
                <a:solidFill>
                  <a:srgbClr val="FFFFFF"/>
                </a:solidFill>
                <a:latin typeface="Arial"/>
                <a:cs typeface="Arial"/>
              </a:rPr>
              <a:t>nessuno </a:t>
            </a:r>
            <a:r>
              <a:rPr sz="1550" spc="-125" dirty="0">
                <a:solidFill>
                  <a:srgbClr val="FFFFFF"/>
                </a:solidFill>
                <a:latin typeface="Arial"/>
                <a:cs typeface="Arial"/>
              </a:rPr>
              <a:t>si  </a:t>
            </a:r>
            <a:r>
              <a:rPr sz="1550" spc="-35" dirty="0">
                <a:solidFill>
                  <a:srgbClr val="FFFFFF"/>
                </a:solidFill>
                <a:latin typeface="Arial"/>
                <a:cs typeface="Arial"/>
              </a:rPr>
              <a:t>metterebbe </a:t>
            </a:r>
            <a:r>
              <a:rPr sz="1550" spc="20" dirty="0">
                <a:solidFill>
                  <a:srgbClr val="FFFFFF"/>
                </a:solidFill>
                <a:latin typeface="Arial"/>
                <a:cs typeface="Arial"/>
              </a:rPr>
              <a:t>ad </a:t>
            </a:r>
            <a:r>
              <a:rPr sz="1550" spc="-80" dirty="0">
                <a:solidFill>
                  <a:srgbClr val="FFFFFF"/>
                </a:solidFill>
                <a:latin typeface="Arial"/>
                <a:cs typeface="Arial"/>
              </a:rPr>
              <a:t>assegnare </a:t>
            </a:r>
            <a:r>
              <a:rPr sz="1550" spc="-75" dirty="0">
                <a:solidFill>
                  <a:srgbClr val="FFFFFF"/>
                </a:solidFill>
                <a:latin typeface="Arial"/>
                <a:cs typeface="Arial"/>
              </a:rPr>
              <a:t>esercizi o </a:t>
            </a:r>
            <a:r>
              <a:rPr sz="1550" spc="-15" dirty="0">
                <a:solidFill>
                  <a:srgbClr val="FFFFFF"/>
                </a:solidFill>
                <a:latin typeface="Arial"/>
                <a:cs typeface="Arial"/>
              </a:rPr>
              <a:t>materiali </a:t>
            </a:r>
            <a:r>
              <a:rPr sz="1550" spc="20" dirty="0">
                <a:solidFill>
                  <a:srgbClr val="FFFFFF"/>
                </a:solidFill>
                <a:latin typeface="Arial"/>
                <a:cs typeface="Arial"/>
              </a:rPr>
              <a:t>da </a:t>
            </a:r>
            <a:r>
              <a:rPr sz="1550" spc="-10" dirty="0">
                <a:solidFill>
                  <a:srgbClr val="FFFFFF"/>
                </a:solidFill>
                <a:latin typeface="Arial"/>
                <a:cs typeface="Arial"/>
              </a:rPr>
              <a:t>leggere </a:t>
            </a:r>
            <a:r>
              <a:rPr sz="1550" spc="-5" dirty="0">
                <a:solidFill>
                  <a:srgbClr val="FFFFFF"/>
                </a:solidFill>
                <a:latin typeface="Arial"/>
                <a:cs typeface="Arial"/>
              </a:rPr>
              <a:t>per </a:t>
            </a:r>
            <a:r>
              <a:rPr sz="1550" spc="-95" dirty="0">
                <a:solidFill>
                  <a:srgbClr val="FFFFFF"/>
                </a:solidFill>
                <a:latin typeface="Arial"/>
                <a:cs typeface="Arial"/>
              </a:rPr>
              <a:t>conto </a:t>
            </a:r>
            <a:r>
              <a:rPr sz="1550" spc="-20" dirty="0">
                <a:solidFill>
                  <a:srgbClr val="FFFFFF"/>
                </a:solidFill>
                <a:latin typeface="Arial"/>
                <a:cs typeface="Arial"/>
              </a:rPr>
              <a:t>proprio, </a:t>
            </a:r>
            <a:r>
              <a:rPr sz="1550" spc="-105" dirty="0">
                <a:solidFill>
                  <a:srgbClr val="FFFFFF"/>
                </a:solidFill>
                <a:latin typeface="Arial"/>
                <a:cs typeface="Arial"/>
              </a:rPr>
              <a:t>anche </a:t>
            </a:r>
            <a:r>
              <a:rPr sz="1550" spc="-35" dirty="0">
                <a:solidFill>
                  <a:srgbClr val="FFFFFF"/>
                </a:solidFill>
                <a:latin typeface="Arial"/>
                <a:cs typeface="Arial"/>
              </a:rPr>
              <a:t>nella </a:t>
            </a:r>
            <a:r>
              <a:rPr sz="1550" dirty="0">
                <a:solidFill>
                  <a:srgbClr val="FFFFFF"/>
                </a:solidFill>
                <a:latin typeface="Arial"/>
                <a:cs typeface="Arial"/>
              </a:rPr>
              <a:t>didattica </a:t>
            </a:r>
            <a:r>
              <a:rPr sz="1550" spc="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550" spc="-55" dirty="0">
                <a:solidFill>
                  <a:srgbClr val="FFFFFF"/>
                </a:solidFill>
                <a:latin typeface="Arial"/>
                <a:cs typeface="Arial"/>
              </a:rPr>
              <a:t>distanza </a:t>
            </a:r>
            <a:r>
              <a:rPr sz="1550" spc="-60" dirty="0">
                <a:solidFill>
                  <a:srgbClr val="FFFFFF"/>
                </a:solidFill>
                <a:latin typeface="Arial"/>
                <a:cs typeface="Arial"/>
              </a:rPr>
              <a:t>l'elemento </a:t>
            </a:r>
            <a:r>
              <a:rPr sz="1550" spc="-135" dirty="0">
                <a:solidFill>
                  <a:srgbClr val="FFFFFF"/>
                </a:solidFill>
                <a:latin typeface="Arial"/>
                <a:cs typeface="Arial"/>
              </a:rPr>
              <a:t>umano </a:t>
            </a:r>
            <a:r>
              <a:rPr sz="1550" spc="-75" dirty="0">
                <a:solidFill>
                  <a:srgbClr val="FFFFFF"/>
                </a:solidFill>
                <a:latin typeface="Arial"/>
                <a:cs typeface="Arial"/>
              </a:rPr>
              <a:t>e  </a:t>
            </a:r>
            <a:r>
              <a:rPr sz="1550" spc="-40" dirty="0">
                <a:solidFill>
                  <a:srgbClr val="FFFFFF"/>
                </a:solidFill>
                <a:latin typeface="Arial"/>
                <a:cs typeface="Arial"/>
              </a:rPr>
              <a:t>relazionale, </a:t>
            </a:r>
            <a:r>
              <a:rPr sz="1550" spc="-70" dirty="0">
                <a:solidFill>
                  <a:srgbClr val="FFFFFF"/>
                </a:solidFill>
                <a:latin typeface="Arial"/>
                <a:cs typeface="Arial"/>
              </a:rPr>
              <a:t>seppure </a:t>
            </a:r>
            <a:r>
              <a:rPr sz="1550" spc="-50" dirty="0">
                <a:solidFill>
                  <a:srgbClr val="FFFFFF"/>
                </a:solidFill>
                <a:latin typeface="Arial"/>
                <a:cs typeface="Arial"/>
              </a:rPr>
              <a:t>mediato, </a:t>
            </a:r>
            <a:r>
              <a:rPr sz="1550" u="sng" spc="-7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è </a:t>
            </a:r>
            <a:r>
              <a:rPr sz="1550" u="sng" spc="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il </a:t>
            </a:r>
            <a:r>
              <a:rPr sz="1550" u="sng" spc="-1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cuore </a:t>
            </a:r>
            <a:r>
              <a:rPr sz="1550" u="sng" spc="-7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e </a:t>
            </a:r>
            <a:r>
              <a:rPr sz="1550" u="sng" spc="-1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non </a:t>
            </a:r>
            <a:r>
              <a:rPr sz="1550" u="sng" spc="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il</a:t>
            </a:r>
            <a:r>
              <a:rPr sz="1550" u="sng" spc="-1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1550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corollario</a:t>
            </a:r>
            <a:r>
              <a:rPr sz="1550" spc="-2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550">
              <a:latin typeface="Arial"/>
              <a:cs typeface="Arial"/>
            </a:endParaRPr>
          </a:p>
          <a:p>
            <a:pPr marL="12700" marR="213360">
              <a:lnSpc>
                <a:spcPct val="105000"/>
              </a:lnSpc>
              <a:spcBef>
                <a:spcPts val="980"/>
              </a:spcBef>
              <a:buAutoNum type="alphaUcParenR" startAt="2"/>
              <a:tabLst>
                <a:tab pos="241935" algn="l"/>
              </a:tabLst>
            </a:pPr>
            <a:r>
              <a:rPr sz="1550" spc="-30" dirty="0">
                <a:latin typeface="Arial"/>
                <a:cs typeface="Arial"/>
              </a:rPr>
              <a:t>"</a:t>
            </a:r>
            <a:r>
              <a:rPr sz="1550" spc="-30" dirty="0">
                <a:solidFill>
                  <a:srgbClr val="404040"/>
                </a:solidFill>
                <a:latin typeface="Arial"/>
                <a:cs typeface="Arial"/>
              </a:rPr>
              <a:t>Il </a:t>
            </a:r>
            <a:r>
              <a:rPr sz="1550" spc="-70" dirty="0">
                <a:solidFill>
                  <a:srgbClr val="404040"/>
                </a:solidFill>
                <a:latin typeface="Arial"/>
                <a:cs typeface="Arial"/>
              </a:rPr>
              <a:t>Consiglio </a:t>
            </a:r>
            <a:r>
              <a:rPr sz="1550" spc="15" dirty="0">
                <a:solidFill>
                  <a:srgbClr val="404040"/>
                </a:solidFill>
                <a:latin typeface="Arial"/>
                <a:cs typeface="Arial"/>
              </a:rPr>
              <a:t>di </a:t>
            </a:r>
            <a:r>
              <a:rPr sz="1550" spc="-120" dirty="0">
                <a:solidFill>
                  <a:srgbClr val="404040"/>
                </a:solidFill>
                <a:latin typeface="Arial"/>
                <a:cs typeface="Arial"/>
              </a:rPr>
              <a:t>classe </a:t>
            </a:r>
            <a:r>
              <a:rPr sz="1550" spc="-55" dirty="0">
                <a:solidFill>
                  <a:srgbClr val="404040"/>
                </a:solidFill>
                <a:latin typeface="Arial"/>
                <a:cs typeface="Arial"/>
              </a:rPr>
              <a:t>resta </a:t>
            </a:r>
            <a:r>
              <a:rPr sz="1550" spc="-75" dirty="0">
                <a:solidFill>
                  <a:srgbClr val="404040"/>
                </a:solidFill>
                <a:latin typeface="Arial"/>
                <a:cs typeface="Arial"/>
              </a:rPr>
              <a:t>competente </a:t>
            </a:r>
            <a:r>
              <a:rPr sz="1550" spc="-80" dirty="0">
                <a:solidFill>
                  <a:srgbClr val="404040"/>
                </a:solidFill>
                <a:latin typeface="Arial"/>
                <a:cs typeface="Arial"/>
              </a:rPr>
              <a:t>nel </a:t>
            </a:r>
            <a:r>
              <a:rPr sz="1550" spc="-5" dirty="0">
                <a:solidFill>
                  <a:srgbClr val="404040"/>
                </a:solidFill>
                <a:latin typeface="Arial"/>
                <a:cs typeface="Arial"/>
              </a:rPr>
              <a:t>ratificare </a:t>
            </a:r>
            <a:r>
              <a:rPr sz="1550" spc="-25" dirty="0">
                <a:solidFill>
                  <a:srgbClr val="404040"/>
                </a:solidFill>
                <a:latin typeface="Arial"/>
                <a:cs typeface="Arial"/>
              </a:rPr>
              <a:t>le </a:t>
            </a:r>
            <a:r>
              <a:rPr sz="1550" dirty="0">
                <a:solidFill>
                  <a:srgbClr val="404040"/>
                </a:solidFill>
                <a:latin typeface="Arial"/>
                <a:cs typeface="Arial"/>
              </a:rPr>
              <a:t>attività </a:t>
            </a:r>
            <a:r>
              <a:rPr sz="1550" spc="-75" dirty="0">
                <a:solidFill>
                  <a:srgbClr val="404040"/>
                </a:solidFill>
                <a:latin typeface="Arial"/>
                <a:cs typeface="Arial"/>
              </a:rPr>
              <a:t>svolte e </a:t>
            </a:r>
            <a:r>
              <a:rPr sz="1550" spc="-65" dirty="0">
                <a:solidFill>
                  <a:srgbClr val="404040"/>
                </a:solidFill>
                <a:latin typeface="Arial"/>
                <a:cs typeface="Arial"/>
              </a:rPr>
              <a:t>compiere </a:t>
            </a:r>
            <a:r>
              <a:rPr sz="1550" spc="-180" dirty="0">
                <a:solidFill>
                  <a:srgbClr val="404040"/>
                </a:solidFill>
                <a:latin typeface="Arial"/>
                <a:cs typeface="Arial"/>
              </a:rPr>
              <a:t>un </a:t>
            </a:r>
            <a:r>
              <a:rPr sz="1550" spc="-40" dirty="0">
                <a:solidFill>
                  <a:srgbClr val="404040"/>
                </a:solidFill>
                <a:latin typeface="Arial"/>
                <a:cs typeface="Arial"/>
              </a:rPr>
              <a:t>bilancio </a:t>
            </a:r>
            <a:r>
              <a:rPr sz="1550" spc="15" dirty="0">
                <a:solidFill>
                  <a:srgbClr val="404040"/>
                </a:solidFill>
                <a:latin typeface="Arial"/>
                <a:cs typeface="Arial"/>
              </a:rPr>
              <a:t>di </a:t>
            </a:r>
            <a:r>
              <a:rPr sz="1550" spc="-15" dirty="0">
                <a:solidFill>
                  <a:srgbClr val="404040"/>
                </a:solidFill>
                <a:latin typeface="Arial"/>
                <a:cs typeface="Arial"/>
              </a:rPr>
              <a:t>verifica" </a:t>
            </a:r>
            <a:r>
              <a:rPr sz="1550" spc="-130" dirty="0">
                <a:solidFill>
                  <a:srgbClr val="404040"/>
                </a:solidFill>
                <a:latin typeface="Arial"/>
                <a:cs typeface="Arial"/>
              </a:rPr>
              <a:t>OVVERO </a:t>
            </a:r>
            <a:r>
              <a:rPr sz="1550" spc="10" dirty="0">
                <a:solidFill>
                  <a:srgbClr val="404040"/>
                </a:solidFill>
                <a:latin typeface="Arial"/>
                <a:cs typeface="Arial"/>
              </a:rPr>
              <a:t>il </a:t>
            </a:r>
            <a:r>
              <a:rPr sz="1550" spc="-95" dirty="0">
                <a:solidFill>
                  <a:srgbClr val="404040"/>
                </a:solidFill>
                <a:latin typeface="Arial"/>
                <a:cs typeface="Arial"/>
              </a:rPr>
              <a:t>CdC </a:t>
            </a:r>
            <a:r>
              <a:rPr sz="1550" spc="-55" dirty="0">
                <a:solidFill>
                  <a:srgbClr val="404040"/>
                </a:solidFill>
                <a:latin typeface="Arial"/>
                <a:cs typeface="Arial"/>
              </a:rPr>
              <a:t>resta  </a:t>
            </a:r>
            <a:r>
              <a:rPr sz="1550" spc="-30" dirty="0">
                <a:solidFill>
                  <a:srgbClr val="404040"/>
                </a:solidFill>
                <a:latin typeface="Arial"/>
                <a:cs typeface="Arial"/>
              </a:rPr>
              <a:t>l'organo </a:t>
            </a:r>
            <a:r>
              <a:rPr sz="1550" spc="-25" dirty="0">
                <a:solidFill>
                  <a:srgbClr val="404040"/>
                </a:solidFill>
                <a:latin typeface="Arial"/>
                <a:cs typeface="Arial"/>
              </a:rPr>
              <a:t>deputato </a:t>
            </a:r>
            <a:r>
              <a:rPr sz="1550" spc="20" dirty="0">
                <a:solidFill>
                  <a:srgbClr val="404040"/>
                </a:solidFill>
                <a:latin typeface="Arial"/>
                <a:cs typeface="Arial"/>
              </a:rPr>
              <a:t>alla </a:t>
            </a:r>
            <a:r>
              <a:rPr sz="1550" spc="-55" dirty="0">
                <a:solidFill>
                  <a:srgbClr val="404040"/>
                </a:solidFill>
                <a:latin typeface="Arial"/>
                <a:cs typeface="Arial"/>
              </a:rPr>
              <a:t>valutazione </a:t>
            </a:r>
            <a:r>
              <a:rPr sz="1550" spc="-35" dirty="0">
                <a:solidFill>
                  <a:srgbClr val="404040"/>
                </a:solidFill>
                <a:latin typeface="Arial"/>
                <a:cs typeface="Arial"/>
              </a:rPr>
              <a:t>-e </a:t>
            </a:r>
            <a:r>
              <a:rPr sz="1550" spc="-135" dirty="0">
                <a:solidFill>
                  <a:srgbClr val="404040"/>
                </a:solidFill>
                <a:latin typeface="Arial"/>
                <a:cs typeface="Arial"/>
              </a:rPr>
              <a:t>non </a:t>
            </a:r>
            <a:r>
              <a:rPr sz="1550" spc="-125" dirty="0">
                <a:solidFill>
                  <a:srgbClr val="404040"/>
                </a:solidFill>
                <a:latin typeface="Arial"/>
                <a:cs typeface="Arial"/>
              </a:rPr>
              <a:t>si </a:t>
            </a:r>
            <a:r>
              <a:rPr sz="1550" spc="-85" dirty="0">
                <a:solidFill>
                  <a:srgbClr val="404040"/>
                </a:solidFill>
                <a:latin typeface="Arial"/>
                <a:cs typeface="Arial"/>
              </a:rPr>
              <a:t>capisce </a:t>
            </a:r>
            <a:r>
              <a:rPr sz="1550" spc="-60" dirty="0">
                <a:solidFill>
                  <a:srgbClr val="404040"/>
                </a:solidFill>
                <a:latin typeface="Arial"/>
                <a:cs typeface="Arial"/>
              </a:rPr>
              <a:t>perché </a:t>
            </a:r>
            <a:r>
              <a:rPr sz="1550" spc="-20" dirty="0">
                <a:solidFill>
                  <a:srgbClr val="404040"/>
                </a:solidFill>
                <a:latin typeface="Arial"/>
                <a:cs typeface="Arial"/>
              </a:rPr>
              <a:t>dovrebbe </a:t>
            </a:r>
            <a:r>
              <a:rPr sz="1550" spc="-110" dirty="0">
                <a:solidFill>
                  <a:srgbClr val="404040"/>
                </a:solidFill>
                <a:latin typeface="Arial"/>
                <a:cs typeface="Arial"/>
              </a:rPr>
              <a:t>essere</a:t>
            </a:r>
            <a:r>
              <a:rPr sz="1550" spc="-1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550" spc="-70" dirty="0">
                <a:solidFill>
                  <a:srgbClr val="404040"/>
                </a:solidFill>
                <a:latin typeface="Arial"/>
                <a:cs typeface="Arial"/>
              </a:rPr>
              <a:t>diversamente.</a:t>
            </a:r>
            <a:endParaRPr sz="1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3400" y="2095500"/>
            <a:ext cx="11172825" cy="3905250"/>
            <a:chOff x="533400" y="2095500"/>
            <a:chExt cx="11172825" cy="3905250"/>
          </a:xfrm>
        </p:grpSpPr>
        <p:sp>
          <p:nvSpPr>
            <p:cNvPr id="3" name="object 3"/>
            <p:cNvSpPr/>
            <p:nvPr/>
          </p:nvSpPr>
          <p:spPr>
            <a:xfrm>
              <a:off x="542925" y="2105025"/>
              <a:ext cx="11153775" cy="3886200"/>
            </a:xfrm>
            <a:custGeom>
              <a:avLst/>
              <a:gdLst/>
              <a:ahLst/>
              <a:cxnLst/>
              <a:rect l="l" t="t" r="r" b="b"/>
              <a:pathLst>
                <a:path w="11153775" h="3886200">
                  <a:moveTo>
                    <a:pt x="11153775" y="0"/>
                  </a:moveTo>
                  <a:lnTo>
                    <a:pt x="0" y="0"/>
                  </a:lnTo>
                  <a:lnTo>
                    <a:pt x="0" y="3886200"/>
                  </a:lnTo>
                  <a:lnTo>
                    <a:pt x="11153775" y="3886200"/>
                  </a:lnTo>
                  <a:lnTo>
                    <a:pt x="11153775" y="0"/>
                  </a:lnTo>
                  <a:close/>
                </a:path>
              </a:pathLst>
            </a:custGeom>
            <a:solidFill>
              <a:srgbClr val="CF52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2925" y="2105025"/>
              <a:ext cx="11153775" cy="3886200"/>
            </a:xfrm>
            <a:custGeom>
              <a:avLst/>
              <a:gdLst/>
              <a:ahLst/>
              <a:cxnLst/>
              <a:rect l="l" t="t" r="r" b="b"/>
              <a:pathLst>
                <a:path w="11153775" h="3886200">
                  <a:moveTo>
                    <a:pt x="0" y="3886200"/>
                  </a:moveTo>
                  <a:lnTo>
                    <a:pt x="11153775" y="3886200"/>
                  </a:lnTo>
                  <a:lnTo>
                    <a:pt x="11153775" y="0"/>
                  </a:lnTo>
                  <a:lnTo>
                    <a:pt x="0" y="0"/>
                  </a:lnTo>
                  <a:lnTo>
                    <a:pt x="0" y="3886200"/>
                  </a:lnTo>
                  <a:close/>
                </a:path>
              </a:pathLst>
            </a:custGeom>
            <a:ln w="19050">
              <a:solidFill>
                <a:srgbClr val="973A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65480" y="1323276"/>
            <a:ext cx="8806815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350" dirty="0"/>
              <a:t>LA </a:t>
            </a:r>
            <a:r>
              <a:rPr spc="-260" dirty="0"/>
              <a:t>NOTA </a:t>
            </a:r>
            <a:r>
              <a:rPr spc="-420" dirty="0"/>
              <a:t>BRUSCHI </a:t>
            </a:r>
            <a:r>
              <a:rPr spc="-395" dirty="0"/>
              <a:t>(PROT. </a:t>
            </a:r>
            <a:r>
              <a:rPr spc="10" dirty="0"/>
              <a:t>388 </a:t>
            </a:r>
            <a:r>
              <a:rPr spc="-540" dirty="0"/>
              <a:t>DEL </a:t>
            </a:r>
            <a:r>
              <a:rPr spc="5" dirty="0"/>
              <a:t>17 </a:t>
            </a:r>
            <a:r>
              <a:rPr spc="-275" dirty="0"/>
              <a:t>MARZO</a:t>
            </a:r>
            <a:r>
              <a:rPr spc="-660" dirty="0"/>
              <a:t> </a:t>
            </a:r>
            <a:r>
              <a:rPr spc="-30" dirty="0"/>
              <a:t>2020)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3259" y="2110549"/>
            <a:ext cx="10847070" cy="290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30"/>
              </a:spcBef>
            </a:pPr>
            <a:r>
              <a:rPr sz="1850" spc="-160" dirty="0">
                <a:solidFill>
                  <a:srgbClr val="404040"/>
                </a:solidFill>
                <a:latin typeface="Arial"/>
                <a:cs typeface="Arial"/>
              </a:rPr>
              <a:t>D) </a:t>
            </a:r>
            <a:r>
              <a:rPr sz="1850" spc="-40" dirty="0">
                <a:solidFill>
                  <a:srgbClr val="404040"/>
                </a:solidFill>
                <a:latin typeface="Arial"/>
                <a:cs typeface="Arial"/>
              </a:rPr>
              <a:t>"è </a:t>
            </a:r>
            <a:r>
              <a:rPr sz="1850" spc="-35" dirty="0">
                <a:solidFill>
                  <a:srgbClr val="404040"/>
                </a:solidFill>
                <a:latin typeface="Arial"/>
                <a:cs typeface="Arial"/>
              </a:rPr>
              <a:t>altrettanto </a:t>
            </a:r>
            <a:r>
              <a:rPr sz="1850" spc="-130" dirty="0">
                <a:solidFill>
                  <a:srgbClr val="404040"/>
                </a:solidFill>
                <a:latin typeface="Arial"/>
                <a:cs typeface="Arial"/>
              </a:rPr>
              <a:t>necessario </a:t>
            </a:r>
            <a:r>
              <a:rPr sz="1850" spc="-135" dirty="0">
                <a:solidFill>
                  <a:srgbClr val="404040"/>
                </a:solidFill>
                <a:latin typeface="Arial"/>
                <a:cs typeface="Arial"/>
              </a:rPr>
              <a:t>che </a:t>
            </a:r>
            <a:r>
              <a:rPr sz="1850" spc="-165" dirty="0">
                <a:solidFill>
                  <a:srgbClr val="404040"/>
                </a:solidFill>
                <a:latin typeface="Arial"/>
                <a:cs typeface="Arial"/>
              </a:rPr>
              <a:t>si </a:t>
            </a:r>
            <a:r>
              <a:rPr sz="1850" spc="-55" dirty="0">
                <a:solidFill>
                  <a:srgbClr val="404040"/>
                </a:solidFill>
                <a:latin typeface="Arial"/>
                <a:cs typeface="Arial"/>
              </a:rPr>
              <a:t>proceda </a:t>
            </a:r>
            <a:r>
              <a:rPr sz="1850" spc="10" dirty="0">
                <a:solidFill>
                  <a:srgbClr val="404040"/>
                </a:solidFill>
                <a:latin typeface="Arial"/>
                <a:cs typeface="Arial"/>
              </a:rPr>
              <a:t>ad </a:t>
            </a:r>
            <a:r>
              <a:rPr sz="1850" spc="-20" dirty="0">
                <a:solidFill>
                  <a:srgbClr val="404040"/>
                </a:solidFill>
                <a:latin typeface="Arial"/>
                <a:cs typeface="Arial"/>
              </a:rPr>
              <a:t>attività </a:t>
            </a:r>
            <a:r>
              <a:rPr sz="1850" spc="5" dirty="0">
                <a:solidFill>
                  <a:srgbClr val="404040"/>
                </a:solidFill>
                <a:latin typeface="Arial"/>
                <a:cs typeface="Arial"/>
              </a:rPr>
              <a:t>di </a:t>
            </a:r>
            <a:r>
              <a:rPr sz="1850" spc="-80" dirty="0">
                <a:solidFill>
                  <a:srgbClr val="404040"/>
                </a:solidFill>
                <a:latin typeface="Arial"/>
                <a:cs typeface="Arial"/>
              </a:rPr>
              <a:t>valutazione </a:t>
            </a:r>
            <a:r>
              <a:rPr sz="1850" spc="-100" dirty="0">
                <a:solidFill>
                  <a:srgbClr val="404040"/>
                </a:solidFill>
                <a:latin typeface="Arial"/>
                <a:cs typeface="Arial"/>
              </a:rPr>
              <a:t>costanti, </a:t>
            </a:r>
            <a:r>
              <a:rPr sz="1850" spc="-130" dirty="0">
                <a:solidFill>
                  <a:srgbClr val="404040"/>
                </a:solidFill>
                <a:latin typeface="Arial"/>
                <a:cs typeface="Arial"/>
              </a:rPr>
              <a:t>secondo </a:t>
            </a:r>
            <a:r>
              <a:rPr sz="1850" dirty="0">
                <a:solidFill>
                  <a:srgbClr val="404040"/>
                </a:solidFill>
                <a:latin typeface="Arial"/>
                <a:cs typeface="Arial"/>
              </a:rPr>
              <a:t>i </a:t>
            </a:r>
            <a:r>
              <a:rPr sz="1850" spc="-60" dirty="0">
                <a:solidFill>
                  <a:srgbClr val="404040"/>
                </a:solidFill>
                <a:latin typeface="Arial"/>
                <a:cs typeface="Arial"/>
              </a:rPr>
              <a:t>principi </a:t>
            </a:r>
            <a:r>
              <a:rPr sz="1850" spc="5" dirty="0">
                <a:solidFill>
                  <a:srgbClr val="404040"/>
                </a:solidFill>
                <a:latin typeface="Arial"/>
                <a:cs typeface="Arial"/>
              </a:rPr>
              <a:t>di </a:t>
            </a:r>
            <a:r>
              <a:rPr sz="1850" spc="-70" dirty="0">
                <a:solidFill>
                  <a:srgbClr val="404040"/>
                </a:solidFill>
                <a:latin typeface="Arial"/>
                <a:cs typeface="Arial"/>
              </a:rPr>
              <a:t>tempestività </a:t>
            </a:r>
            <a:r>
              <a:rPr sz="1850" spc="-95" dirty="0">
                <a:solidFill>
                  <a:srgbClr val="404040"/>
                </a:solidFill>
                <a:latin typeface="Arial"/>
                <a:cs typeface="Arial"/>
              </a:rPr>
              <a:t>e  </a:t>
            </a:r>
            <a:r>
              <a:rPr sz="1850" spc="-60" dirty="0">
                <a:solidFill>
                  <a:srgbClr val="404040"/>
                </a:solidFill>
                <a:latin typeface="Arial"/>
                <a:cs typeface="Arial"/>
              </a:rPr>
              <a:t>trasparenza </a:t>
            </a:r>
            <a:r>
              <a:rPr sz="1850" spc="-140" dirty="0">
                <a:solidFill>
                  <a:srgbClr val="404040"/>
                </a:solidFill>
                <a:latin typeface="Arial"/>
                <a:cs typeface="Arial"/>
              </a:rPr>
              <a:t>che, </a:t>
            </a:r>
            <a:r>
              <a:rPr sz="1850" spc="5" dirty="0">
                <a:solidFill>
                  <a:srgbClr val="404040"/>
                </a:solidFill>
                <a:latin typeface="Arial"/>
                <a:cs typeface="Arial"/>
              </a:rPr>
              <a:t>ai </a:t>
            </a:r>
            <a:r>
              <a:rPr sz="1850" spc="-185" dirty="0">
                <a:solidFill>
                  <a:srgbClr val="404040"/>
                </a:solidFill>
                <a:latin typeface="Arial"/>
                <a:cs typeface="Arial"/>
              </a:rPr>
              <a:t>sensi </a:t>
            </a:r>
            <a:r>
              <a:rPr sz="1850" spc="-25" dirty="0">
                <a:solidFill>
                  <a:srgbClr val="404040"/>
                </a:solidFill>
                <a:latin typeface="Arial"/>
                <a:cs typeface="Arial"/>
              </a:rPr>
              <a:t>della </a:t>
            </a:r>
            <a:r>
              <a:rPr sz="1850" spc="-75" dirty="0">
                <a:solidFill>
                  <a:srgbClr val="404040"/>
                </a:solidFill>
                <a:latin typeface="Arial"/>
                <a:cs typeface="Arial"/>
              </a:rPr>
              <a:t>normativa </a:t>
            </a:r>
            <a:r>
              <a:rPr sz="1850" spc="-90" dirty="0">
                <a:solidFill>
                  <a:srgbClr val="404040"/>
                </a:solidFill>
                <a:latin typeface="Arial"/>
                <a:cs typeface="Arial"/>
              </a:rPr>
              <a:t>vigente, </a:t>
            </a:r>
            <a:r>
              <a:rPr sz="1850" spc="-135" dirty="0">
                <a:solidFill>
                  <a:srgbClr val="404040"/>
                </a:solidFill>
                <a:latin typeface="Arial"/>
                <a:cs typeface="Arial"/>
              </a:rPr>
              <a:t>ma </a:t>
            </a:r>
            <a:r>
              <a:rPr sz="1850" spc="-80" dirty="0">
                <a:solidFill>
                  <a:srgbClr val="404040"/>
                </a:solidFill>
                <a:latin typeface="Arial"/>
                <a:cs typeface="Arial"/>
              </a:rPr>
              <a:t>più </a:t>
            </a:r>
            <a:r>
              <a:rPr sz="1850" spc="-75" dirty="0">
                <a:solidFill>
                  <a:srgbClr val="404040"/>
                </a:solidFill>
                <a:latin typeface="Arial"/>
                <a:cs typeface="Arial"/>
              </a:rPr>
              <a:t>ancora </a:t>
            </a:r>
            <a:r>
              <a:rPr sz="1850" spc="-15" dirty="0">
                <a:solidFill>
                  <a:srgbClr val="404040"/>
                </a:solidFill>
                <a:latin typeface="Arial"/>
                <a:cs typeface="Arial"/>
              </a:rPr>
              <a:t>del </a:t>
            </a:r>
            <a:r>
              <a:rPr sz="1850" spc="-114" dirty="0">
                <a:solidFill>
                  <a:srgbClr val="404040"/>
                </a:solidFill>
                <a:latin typeface="Arial"/>
                <a:cs typeface="Arial"/>
              </a:rPr>
              <a:t>buon </a:t>
            </a:r>
            <a:r>
              <a:rPr sz="1850" spc="-204" dirty="0">
                <a:solidFill>
                  <a:srgbClr val="404040"/>
                </a:solidFill>
                <a:latin typeface="Arial"/>
                <a:cs typeface="Arial"/>
              </a:rPr>
              <a:t>senso </a:t>
            </a:r>
            <a:r>
              <a:rPr sz="1850" spc="-45" dirty="0">
                <a:solidFill>
                  <a:srgbClr val="404040"/>
                </a:solidFill>
                <a:latin typeface="Arial"/>
                <a:cs typeface="Arial"/>
              </a:rPr>
              <a:t>didattico, </a:t>
            </a:r>
            <a:r>
              <a:rPr sz="1850" spc="-65" dirty="0">
                <a:solidFill>
                  <a:srgbClr val="404040"/>
                </a:solidFill>
                <a:latin typeface="Arial"/>
                <a:cs typeface="Arial"/>
              </a:rPr>
              <a:t>debbono </a:t>
            </a:r>
            <a:r>
              <a:rPr sz="1850" spc="-70" dirty="0">
                <a:solidFill>
                  <a:srgbClr val="404040"/>
                </a:solidFill>
                <a:latin typeface="Arial"/>
                <a:cs typeface="Arial"/>
              </a:rPr>
              <a:t>informare  </a:t>
            </a:r>
            <a:r>
              <a:rPr sz="1850" spc="-100" dirty="0">
                <a:solidFill>
                  <a:srgbClr val="404040"/>
                </a:solidFill>
                <a:latin typeface="Arial"/>
                <a:cs typeface="Arial"/>
              </a:rPr>
              <a:t>qualsiasi </a:t>
            </a:r>
            <a:r>
              <a:rPr sz="1850" spc="-20" dirty="0">
                <a:solidFill>
                  <a:srgbClr val="404040"/>
                </a:solidFill>
                <a:latin typeface="Arial"/>
                <a:cs typeface="Arial"/>
              </a:rPr>
              <a:t>attività </a:t>
            </a:r>
            <a:r>
              <a:rPr sz="1850" spc="5" dirty="0">
                <a:solidFill>
                  <a:srgbClr val="404040"/>
                </a:solidFill>
                <a:latin typeface="Arial"/>
                <a:cs typeface="Arial"/>
              </a:rPr>
              <a:t>di </a:t>
            </a:r>
            <a:r>
              <a:rPr sz="1850" spc="-80" dirty="0">
                <a:solidFill>
                  <a:srgbClr val="404040"/>
                </a:solidFill>
                <a:latin typeface="Arial"/>
                <a:cs typeface="Arial"/>
              </a:rPr>
              <a:t>valutazione. </a:t>
            </a:r>
            <a:r>
              <a:rPr sz="1850" spc="-180" dirty="0">
                <a:solidFill>
                  <a:srgbClr val="404040"/>
                </a:solidFill>
                <a:latin typeface="Arial"/>
                <a:cs typeface="Arial"/>
              </a:rPr>
              <a:t>Se </a:t>
            </a:r>
            <a:r>
              <a:rPr sz="1850" spc="-105" dirty="0">
                <a:solidFill>
                  <a:srgbClr val="404040"/>
                </a:solidFill>
                <a:latin typeface="Arial"/>
                <a:cs typeface="Arial"/>
              </a:rPr>
              <a:t>l’alunno </a:t>
            </a:r>
            <a:r>
              <a:rPr sz="1850" spc="-160" dirty="0">
                <a:solidFill>
                  <a:srgbClr val="404040"/>
                </a:solidFill>
                <a:latin typeface="Arial"/>
                <a:cs typeface="Arial"/>
              </a:rPr>
              <a:t>non </a:t>
            </a:r>
            <a:r>
              <a:rPr sz="1850" spc="-90" dirty="0">
                <a:solidFill>
                  <a:srgbClr val="404040"/>
                </a:solidFill>
                <a:latin typeface="Arial"/>
                <a:cs typeface="Arial"/>
              </a:rPr>
              <a:t>è </a:t>
            </a:r>
            <a:r>
              <a:rPr sz="1850" spc="-110" dirty="0">
                <a:solidFill>
                  <a:srgbClr val="404040"/>
                </a:solidFill>
                <a:latin typeface="Arial"/>
                <a:cs typeface="Arial"/>
              </a:rPr>
              <a:t>subito </a:t>
            </a:r>
            <a:r>
              <a:rPr sz="1850" spc="-65" dirty="0">
                <a:solidFill>
                  <a:srgbClr val="404040"/>
                </a:solidFill>
                <a:latin typeface="Arial"/>
                <a:cs typeface="Arial"/>
              </a:rPr>
              <a:t>informato </a:t>
            </a:r>
            <a:r>
              <a:rPr sz="1850" spc="-135" dirty="0">
                <a:solidFill>
                  <a:srgbClr val="404040"/>
                </a:solidFill>
                <a:latin typeface="Arial"/>
                <a:cs typeface="Arial"/>
              </a:rPr>
              <a:t>che </a:t>
            </a:r>
            <a:r>
              <a:rPr sz="1850" spc="-100" dirty="0">
                <a:solidFill>
                  <a:srgbClr val="404040"/>
                </a:solidFill>
                <a:latin typeface="Arial"/>
                <a:cs typeface="Arial"/>
              </a:rPr>
              <a:t>ha </a:t>
            </a:r>
            <a:r>
              <a:rPr sz="1850" spc="-60" dirty="0">
                <a:solidFill>
                  <a:srgbClr val="404040"/>
                </a:solidFill>
                <a:latin typeface="Arial"/>
                <a:cs typeface="Arial"/>
              </a:rPr>
              <a:t>sbagliato, </a:t>
            </a:r>
            <a:r>
              <a:rPr sz="1850" spc="-145" dirty="0">
                <a:solidFill>
                  <a:srgbClr val="404040"/>
                </a:solidFill>
                <a:latin typeface="Arial"/>
                <a:cs typeface="Arial"/>
              </a:rPr>
              <a:t>cosa </a:t>
            </a:r>
            <a:r>
              <a:rPr sz="1850" spc="-100" dirty="0">
                <a:solidFill>
                  <a:srgbClr val="404040"/>
                </a:solidFill>
                <a:latin typeface="Arial"/>
                <a:cs typeface="Arial"/>
              </a:rPr>
              <a:t>ha </a:t>
            </a:r>
            <a:r>
              <a:rPr sz="1850" spc="-50" dirty="0">
                <a:solidFill>
                  <a:srgbClr val="404040"/>
                </a:solidFill>
                <a:latin typeface="Arial"/>
                <a:cs typeface="Arial"/>
              </a:rPr>
              <a:t>sbagliato </a:t>
            </a:r>
            <a:r>
              <a:rPr sz="1850" spc="-90" dirty="0">
                <a:solidFill>
                  <a:srgbClr val="404040"/>
                </a:solidFill>
                <a:latin typeface="Arial"/>
                <a:cs typeface="Arial"/>
              </a:rPr>
              <a:t>e </a:t>
            </a:r>
            <a:r>
              <a:rPr sz="1850" spc="-80" dirty="0">
                <a:solidFill>
                  <a:srgbClr val="404040"/>
                </a:solidFill>
                <a:latin typeface="Arial"/>
                <a:cs typeface="Arial"/>
              </a:rPr>
              <a:t>perché  </a:t>
            </a:r>
            <a:r>
              <a:rPr sz="1850" spc="-100" dirty="0">
                <a:solidFill>
                  <a:srgbClr val="404040"/>
                </a:solidFill>
                <a:latin typeface="Arial"/>
                <a:cs typeface="Arial"/>
              </a:rPr>
              <a:t>ha </a:t>
            </a:r>
            <a:r>
              <a:rPr sz="1850" spc="-60" dirty="0">
                <a:solidFill>
                  <a:srgbClr val="404040"/>
                </a:solidFill>
                <a:latin typeface="Arial"/>
                <a:cs typeface="Arial"/>
              </a:rPr>
              <a:t>sbagliato, </a:t>
            </a:r>
            <a:r>
              <a:rPr sz="1850" spc="-20" dirty="0">
                <a:solidFill>
                  <a:srgbClr val="404040"/>
                </a:solidFill>
                <a:latin typeface="Arial"/>
                <a:cs typeface="Arial"/>
              </a:rPr>
              <a:t>la </a:t>
            </a:r>
            <a:r>
              <a:rPr sz="1850" spc="-80" dirty="0">
                <a:solidFill>
                  <a:srgbClr val="404040"/>
                </a:solidFill>
                <a:latin typeface="Arial"/>
                <a:cs typeface="Arial"/>
              </a:rPr>
              <a:t>valutazione </a:t>
            </a:r>
            <a:r>
              <a:rPr sz="1850" spc="-165" dirty="0">
                <a:solidFill>
                  <a:srgbClr val="404040"/>
                </a:solidFill>
                <a:latin typeface="Arial"/>
                <a:cs typeface="Arial"/>
              </a:rPr>
              <a:t>si </a:t>
            </a:r>
            <a:r>
              <a:rPr sz="1850" spc="-65" dirty="0">
                <a:solidFill>
                  <a:srgbClr val="404040"/>
                </a:solidFill>
                <a:latin typeface="Arial"/>
                <a:cs typeface="Arial"/>
              </a:rPr>
              <a:t>trasforma </a:t>
            </a:r>
            <a:r>
              <a:rPr sz="1850" spc="-125" dirty="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sz="1850" spc="-210" dirty="0">
                <a:solidFill>
                  <a:srgbClr val="404040"/>
                </a:solidFill>
                <a:latin typeface="Arial"/>
                <a:cs typeface="Arial"/>
              </a:rPr>
              <a:t>un </a:t>
            </a:r>
            <a:r>
              <a:rPr sz="1850" spc="-35" dirty="0">
                <a:solidFill>
                  <a:srgbClr val="404040"/>
                </a:solidFill>
                <a:latin typeface="Arial"/>
                <a:cs typeface="Arial"/>
              </a:rPr>
              <a:t>rito </a:t>
            </a:r>
            <a:r>
              <a:rPr sz="1850" spc="-90" dirty="0">
                <a:solidFill>
                  <a:srgbClr val="404040"/>
                </a:solidFill>
                <a:latin typeface="Arial"/>
                <a:cs typeface="Arial"/>
              </a:rPr>
              <a:t>sanzionatorio, </a:t>
            </a:r>
            <a:r>
              <a:rPr sz="1850" spc="-135" dirty="0">
                <a:solidFill>
                  <a:srgbClr val="404040"/>
                </a:solidFill>
                <a:latin typeface="Arial"/>
                <a:cs typeface="Arial"/>
              </a:rPr>
              <a:t>che </a:t>
            </a:r>
            <a:r>
              <a:rPr sz="1850" spc="-95" dirty="0">
                <a:solidFill>
                  <a:srgbClr val="404040"/>
                </a:solidFill>
                <a:latin typeface="Arial"/>
                <a:cs typeface="Arial"/>
              </a:rPr>
              <a:t>nulla </a:t>
            </a:r>
            <a:r>
              <a:rPr sz="1850" spc="-100" dirty="0">
                <a:solidFill>
                  <a:srgbClr val="404040"/>
                </a:solidFill>
                <a:latin typeface="Arial"/>
                <a:cs typeface="Arial"/>
              </a:rPr>
              <a:t>ha </a:t>
            </a:r>
            <a:r>
              <a:rPr sz="1850" spc="5" dirty="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sz="1850" spc="-135" dirty="0">
                <a:solidFill>
                  <a:srgbClr val="404040"/>
                </a:solidFill>
                <a:latin typeface="Arial"/>
                <a:cs typeface="Arial"/>
              </a:rPr>
              <a:t>che </a:t>
            </a:r>
            <a:r>
              <a:rPr sz="1850" spc="-5" dirty="0">
                <a:solidFill>
                  <a:srgbClr val="404040"/>
                </a:solidFill>
                <a:latin typeface="Arial"/>
                <a:cs typeface="Arial"/>
              </a:rPr>
              <a:t>fare </a:t>
            </a:r>
            <a:r>
              <a:rPr sz="1850" spc="-150" dirty="0">
                <a:solidFill>
                  <a:srgbClr val="404040"/>
                </a:solidFill>
                <a:latin typeface="Arial"/>
                <a:cs typeface="Arial"/>
              </a:rPr>
              <a:t>con </a:t>
            </a:r>
            <a:r>
              <a:rPr sz="1850" spc="-20" dirty="0">
                <a:solidFill>
                  <a:srgbClr val="404040"/>
                </a:solidFill>
                <a:latin typeface="Arial"/>
                <a:cs typeface="Arial"/>
              </a:rPr>
              <a:t>la </a:t>
            </a:r>
            <a:r>
              <a:rPr sz="1850" spc="-30" dirty="0">
                <a:solidFill>
                  <a:srgbClr val="404040"/>
                </a:solidFill>
                <a:latin typeface="Arial"/>
                <a:cs typeface="Arial"/>
              </a:rPr>
              <a:t>didattica,  </a:t>
            </a:r>
            <a:r>
              <a:rPr sz="1850" spc="-100" dirty="0">
                <a:solidFill>
                  <a:srgbClr val="404040"/>
                </a:solidFill>
                <a:latin typeface="Arial"/>
                <a:cs typeface="Arial"/>
              </a:rPr>
              <a:t>qualsiasi </a:t>
            </a:r>
            <a:r>
              <a:rPr sz="1850" spc="-120" dirty="0">
                <a:solidFill>
                  <a:srgbClr val="404040"/>
                </a:solidFill>
                <a:latin typeface="Arial"/>
                <a:cs typeface="Arial"/>
              </a:rPr>
              <a:t>sia </a:t>
            </a:r>
            <a:r>
              <a:rPr sz="1850" spc="-20" dirty="0">
                <a:solidFill>
                  <a:srgbClr val="404040"/>
                </a:solidFill>
                <a:latin typeface="Arial"/>
                <a:cs typeface="Arial"/>
              </a:rPr>
              <a:t>la </a:t>
            </a:r>
            <a:r>
              <a:rPr sz="1850" spc="-55" dirty="0">
                <a:solidFill>
                  <a:srgbClr val="404040"/>
                </a:solidFill>
                <a:latin typeface="Arial"/>
                <a:cs typeface="Arial"/>
              </a:rPr>
              <a:t>forma </a:t>
            </a:r>
            <a:r>
              <a:rPr sz="1850" spc="-70" dirty="0">
                <a:solidFill>
                  <a:srgbClr val="404040"/>
                </a:solidFill>
                <a:latin typeface="Arial"/>
                <a:cs typeface="Arial"/>
              </a:rPr>
              <a:t>nella </a:t>
            </a:r>
            <a:r>
              <a:rPr sz="1850" spc="-60" dirty="0">
                <a:solidFill>
                  <a:srgbClr val="404040"/>
                </a:solidFill>
                <a:latin typeface="Arial"/>
                <a:cs typeface="Arial"/>
              </a:rPr>
              <a:t>quale </a:t>
            </a:r>
            <a:r>
              <a:rPr sz="1850" spc="-95" dirty="0">
                <a:solidFill>
                  <a:srgbClr val="404040"/>
                </a:solidFill>
                <a:latin typeface="Arial"/>
                <a:cs typeface="Arial"/>
              </a:rPr>
              <a:t>è </a:t>
            </a:r>
            <a:r>
              <a:rPr sz="1850" spc="-70" dirty="0">
                <a:solidFill>
                  <a:srgbClr val="404040"/>
                </a:solidFill>
                <a:latin typeface="Arial"/>
                <a:cs typeface="Arial"/>
              </a:rPr>
              <a:t>esercitata. </a:t>
            </a:r>
            <a:r>
              <a:rPr sz="1850" spc="-60" dirty="0">
                <a:solidFill>
                  <a:srgbClr val="404040"/>
                </a:solidFill>
                <a:latin typeface="Arial"/>
                <a:cs typeface="Arial"/>
              </a:rPr>
              <a:t>Ma </a:t>
            </a:r>
            <a:r>
              <a:rPr sz="1850" spc="-20" dirty="0">
                <a:solidFill>
                  <a:srgbClr val="404040"/>
                </a:solidFill>
                <a:latin typeface="Arial"/>
                <a:cs typeface="Arial"/>
              </a:rPr>
              <a:t>la </a:t>
            </a:r>
            <a:r>
              <a:rPr sz="1850" spc="-80" dirty="0">
                <a:solidFill>
                  <a:srgbClr val="404040"/>
                </a:solidFill>
                <a:latin typeface="Arial"/>
                <a:cs typeface="Arial"/>
              </a:rPr>
              <a:t>valutazione </a:t>
            </a:r>
            <a:r>
              <a:rPr sz="1850" spc="-100" dirty="0">
                <a:solidFill>
                  <a:srgbClr val="404040"/>
                </a:solidFill>
                <a:latin typeface="Arial"/>
                <a:cs typeface="Arial"/>
              </a:rPr>
              <a:t>ha </a:t>
            </a:r>
            <a:r>
              <a:rPr sz="1850" spc="-125" dirty="0">
                <a:solidFill>
                  <a:srgbClr val="404040"/>
                </a:solidFill>
                <a:latin typeface="Arial"/>
                <a:cs typeface="Arial"/>
              </a:rPr>
              <a:t>sempre </a:t>
            </a:r>
            <a:r>
              <a:rPr sz="1850" spc="-120" dirty="0">
                <a:solidFill>
                  <a:srgbClr val="404040"/>
                </a:solidFill>
                <a:latin typeface="Arial"/>
                <a:cs typeface="Arial"/>
              </a:rPr>
              <a:t>anche </a:t>
            </a:r>
            <a:r>
              <a:rPr sz="1850" spc="-210" dirty="0">
                <a:solidFill>
                  <a:srgbClr val="404040"/>
                </a:solidFill>
                <a:latin typeface="Arial"/>
                <a:cs typeface="Arial"/>
              </a:rPr>
              <a:t>un </a:t>
            </a:r>
            <a:r>
              <a:rPr sz="1850" spc="-70" dirty="0">
                <a:solidFill>
                  <a:srgbClr val="404040"/>
                </a:solidFill>
                <a:latin typeface="Arial"/>
                <a:cs typeface="Arial"/>
              </a:rPr>
              <a:t>ruolo </a:t>
            </a:r>
            <a:r>
              <a:rPr sz="1850" spc="5" dirty="0">
                <a:solidFill>
                  <a:srgbClr val="404040"/>
                </a:solidFill>
                <a:latin typeface="Arial"/>
                <a:cs typeface="Arial"/>
              </a:rPr>
              <a:t>di </a:t>
            </a:r>
            <a:r>
              <a:rPr sz="1850" spc="-80" dirty="0">
                <a:solidFill>
                  <a:srgbClr val="404040"/>
                </a:solidFill>
                <a:latin typeface="Arial"/>
                <a:cs typeface="Arial"/>
              </a:rPr>
              <a:t>valorizzazione, </a:t>
            </a:r>
            <a:r>
              <a:rPr sz="1850" spc="5" dirty="0">
                <a:solidFill>
                  <a:srgbClr val="404040"/>
                </a:solidFill>
                <a:latin typeface="Arial"/>
                <a:cs typeface="Arial"/>
              </a:rPr>
              <a:t>di  </a:t>
            </a:r>
            <a:r>
              <a:rPr sz="1850" spc="-85" dirty="0">
                <a:solidFill>
                  <a:srgbClr val="404040"/>
                </a:solidFill>
                <a:latin typeface="Arial"/>
                <a:cs typeface="Arial"/>
              </a:rPr>
              <a:t>indicazione </a:t>
            </a:r>
            <a:r>
              <a:rPr sz="1850" spc="5" dirty="0">
                <a:solidFill>
                  <a:srgbClr val="404040"/>
                </a:solidFill>
                <a:latin typeface="Arial"/>
                <a:cs typeface="Arial"/>
              </a:rPr>
              <a:t>di </a:t>
            </a:r>
            <a:r>
              <a:rPr sz="1850" spc="-60" dirty="0">
                <a:solidFill>
                  <a:srgbClr val="404040"/>
                </a:solidFill>
                <a:latin typeface="Arial"/>
                <a:cs typeface="Arial"/>
              </a:rPr>
              <a:t>procedere </a:t>
            </a:r>
            <a:r>
              <a:rPr sz="1850" spc="-150" dirty="0">
                <a:solidFill>
                  <a:srgbClr val="404040"/>
                </a:solidFill>
                <a:latin typeface="Arial"/>
                <a:cs typeface="Arial"/>
              </a:rPr>
              <a:t>con </a:t>
            </a:r>
            <a:r>
              <a:rPr sz="1850" spc="-65" dirty="0">
                <a:solidFill>
                  <a:srgbClr val="404040"/>
                </a:solidFill>
                <a:latin typeface="Arial"/>
                <a:cs typeface="Arial"/>
              </a:rPr>
              <a:t>approfondimenti, </a:t>
            </a:r>
            <a:r>
              <a:rPr sz="1850" spc="-150" dirty="0">
                <a:solidFill>
                  <a:srgbClr val="404040"/>
                </a:solidFill>
                <a:latin typeface="Arial"/>
                <a:cs typeface="Arial"/>
              </a:rPr>
              <a:t>con </a:t>
            </a:r>
            <a:r>
              <a:rPr sz="1850" spc="-75" dirty="0">
                <a:solidFill>
                  <a:srgbClr val="404040"/>
                </a:solidFill>
                <a:latin typeface="Arial"/>
                <a:cs typeface="Arial"/>
              </a:rPr>
              <a:t>recuperi, </a:t>
            </a:r>
            <a:r>
              <a:rPr sz="1850" spc="-105" dirty="0">
                <a:solidFill>
                  <a:srgbClr val="404040"/>
                </a:solidFill>
                <a:latin typeface="Arial"/>
                <a:cs typeface="Arial"/>
              </a:rPr>
              <a:t>consolidamenti, </a:t>
            </a:r>
            <a:r>
              <a:rPr sz="1850" spc="-75" dirty="0">
                <a:solidFill>
                  <a:srgbClr val="404040"/>
                </a:solidFill>
                <a:latin typeface="Arial"/>
                <a:cs typeface="Arial"/>
              </a:rPr>
              <a:t>ricerche" </a:t>
            </a:r>
            <a:r>
              <a:rPr sz="1850" spc="-175" dirty="0">
                <a:solidFill>
                  <a:srgbClr val="404040"/>
                </a:solidFill>
                <a:latin typeface="Arial"/>
                <a:cs typeface="Arial"/>
              </a:rPr>
              <a:t>OVVERO:</a:t>
            </a:r>
            <a:r>
              <a:rPr sz="185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la </a:t>
            </a:r>
            <a:r>
              <a:rPr sz="1850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valutazione </a:t>
            </a:r>
            <a:r>
              <a:rPr sz="1850" u="sng" spc="-9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è  </a:t>
            </a:r>
            <a:r>
              <a:rPr sz="1850" u="sng" spc="-1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anche </a:t>
            </a:r>
            <a:r>
              <a:rPr sz="1850" u="sng" spc="-2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un </a:t>
            </a:r>
            <a:r>
              <a:rPr sz="1850" u="sng" spc="-8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procedimento </a:t>
            </a:r>
            <a:r>
              <a:rPr sz="1850" u="sng" spc="-10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amministrativo</a:t>
            </a:r>
            <a:r>
              <a:rPr sz="185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che </a:t>
            </a:r>
            <a:r>
              <a:rPr sz="1850" spc="-160" dirty="0">
                <a:solidFill>
                  <a:srgbClr val="FFFFFF"/>
                </a:solidFill>
                <a:latin typeface="Arial"/>
                <a:cs typeface="Arial"/>
              </a:rPr>
              <a:t>non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può </a:t>
            </a:r>
            <a:r>
              <a:rPr sz="1850" spc="-145" dirty="0">
                <a:solidFill>
                  <a:srgbClr val="FFFFFF"/>
                </a:solidFill>
                <a:latin typeface="Arial"/>
                <a:cs typeface="Arial"/>
              </a:rPr>
              <a:t>essere </a:t>
            </a:r>
            <a:r>
              <a:rPr sz="1850" spc="-55" dirty="0">
                <a:solidFill>
                  <a:srgbClr val="FFFFFF"/>
                </a:solidFill>
                <a:latin typeface="Arial"/>
                <a:cs typeface="Arial"/>
              </a:rPr>
              <a:t>interrotto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50" spc="-165" dirty="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sz="1850" spc="-40" dirty="0">
                <a:solidFill>
                  <a:srgbClr val="FFFFFF"/>
                </a:solidFill>
                <a:latin typeface="Arial"/>
                <a:cs typeface="Arial"/>
              </a:rPr>
              <a:t>ritorna </a:t>
            </a:r>
            <a:r>
              <a:rPr sz="1850" spc="-180" dirty="0">
                <a:solidFill>
                  <a:srgbClr val="FFFFFF"/>
                </a:solidFill>
                <a:latin typeface="Arial"/>
                <a:cs typeface="Arial"/>
              </a:rPr>
              <a:t>sul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concetto </a:t>
            </a:r>
            <a:r>
              <a:rPr sz="1850" spc="-145" dirty="0">
                <a:solidFill>
                  <a:srgbClr val="FFFFFF"/>
                </a:solidFill>
                <a:latin typeface="Arial"/>
                <a:cs typeface="Arial"/>
              </a:rPr>
              <a:t>(espresso </a:t>
            </a: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più volte 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nella </a:t>
            </a:r>
            <a:r>
              <a:rPr sz="1850" spc="-75" dirty="0">
                <a:solidFill>
                  <a:srgbClr val="FFFFFF"/>
                </a:solidFill>
                <a:latin typeface="Arial"/>
                <a:cs typeface="Arial"/>
              </a:rPr>
              <a:t>normativa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vigente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che </a:t>
            </a:r>
            <a:r>
              <a:rPr sz="1850" spc="-165" dirty="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è esaminata) </a:t>
            </a:r>
            <a:r>
              <a:rPr sz="1850" spc="-15" dirty="0">
                <a:solidFill>
                  <a:srgbClr val="FFFFFF"/>
                </a:solidFill>
                <a:latin typeface="Arial"/>
                <a:cs typeface="Arial"/>
              </a:rPr>
              <a:t>del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valore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prevalentemente </a:t>
            </a:r>
            <a:r>
              <a:rPr sz="1850" spc="-65" dirty="0">
                <a:solidFill>
                  <a:srgbClr val="FFFFFF"/>
                </a:solidFill>
                <a:latin typeface="Arial"/>
                <a:cs typeface="Arial"/>
              </a:rPr>
              <a:t>formativo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della </a:t>
            </a:r>
            <a:r>
              <a:rPr sz="1850" spc="-80" dirty="0">
                <a:solidFill>
                  <a:srgbClr val="FFFFFF"/>
                </a:solidFill>
                <a:latin typeface="Arial"/>
                <a:cs typeface="Arial"/>
              </a:rPr>
              <a:t>valutazione </a:t>
            </a:r>
            <a:r>
              <a:rPr sz="1850" spc="-9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50" spc="-25" dirty="0">
                <a:solidFill>
                  <a:srgbClr val="FFFFFF"/>
                </a:solidFill>
                <a:latin typeface="Arial"/>
                <a:cs typeface="Arial"/>
              </a:rPr>
              <a:t>della  </a:t>
            </a:r>
            <a:r>
              <a:rPr sz="1850" spc="-135" dirty="0">
                <a:solidFill>
                  <a:srgbClr val="FFFFFF"/>
                </a:solidFill>
                <a:latin typeface="Arial"/>
                <a:cs typeface="Arial"/>
              </a:rPr>
              <a:t>necessità che </a:t>
            </a:r>
            <a:r>
              <a:rPr sz="1850" spc="-180" dirty="0">
                <a:solidFill>
                  <a:srgbClr val="FFFFFF"/>
                </a:solidFill>
                <a:latin typeface="Arial"/>
                <a:cs typeface="Arial"/>
              </a:rPr>
              <a:t>essa </a:t>
            </a:r>
            <a:r>
              <a:rPr sz="1850" spc="-120" dirty="0">
                <a:solidFill>
                  <a:srgbClr val="FFFFFF"/>
                </a:solidFill>
                <a:latin typeface="Arial"/>
                <a:cs typeface="Arial"/>
              </a:rPr>
              <a:t>sia </a:t>
            </a:r>
            <a:r>
              <a:rPr sz="1850" spc="-90" dirty="0">
                <a:solidFill>
                  <a:srgbClr val="FFFFFF"/>
                </a:solidFill>
                <a:latin typeface="Arial"/>
                <a:cs typeface="Arial"/>
              </a:rPr>
              <a:t>tempestiva, </a:t>
            </a:r>
            <a:r>
              <a:rPr sz="1850" spc="-70" dirty="0">
                <a:solidFill>
                  <a:srgbClr val="FFFFFF"/>
                </a:solidFill>
                <a:latin typeface="Arial"/>
                <a:cs typeface="Arial"/>
              </a:rPr>
              <a:t>trasparente, </a:t>
            </a:r>
            <a:r>
              <a:rPr sz="1850" spc="-40" dirty="0">
                <a:solidFill>
                  <a:srgbClr val="FFFFFF"/>
                </a:solidFill>
                <a:latin typeface="Arial"/>
                <a:cs typeface="Arial"/>
              </a:rPr>
              <a:t>orientata </a:t>
            </a:r>
            <a:r>
              <a:rPr sz="1850" spc="5" dirty="0">
                <a:solidFill>
                  <a:srgbClr val="FFFFFF"/>
                </a:solidFill>
                <a:latin typeface="Arial"/>
                <a:cs typeface="Arial"/>
              </a:rPr>
              <a:t>al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miglioramento personale</a:t>
            </a:r>
            <a:r>
              <a:rPr sz="1850" spc="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spc="-85" dirty="0">
                <a:solidFill>
                  <a:srgbClr val="FFFFFF"/>
                </a:solidFill>
                <a:latin typeface="Arial"/>
                <a:cs typeface="Arial"/>
              </a:rPr>
              <a:t>dell'alunno.</a:t>
            </a:r>
            <a:endParaRPr sz="1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48F9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2225</Words>
  <Application>Microsoft Office PowerPoint</Application>
  <PresentationFormat>Personalizzato</PresentationFormat>
  <Paragraphs>102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Office Theme</vt:lpstr>
      <vt:lpstr>Presentazione standard di PowerPoint</vt:lpstr>
      <vt:lpstr>PARTIAMO DA LONTANO...</vt:lpstr>
      <vt:lpstr>Presentazione standard di PowerPoint</vt:lpstr>
      <vt:lpstr>LA VALUTAZIONE NEL D. LGS. 61/17</vt:lpstr>
      <vt:lpstr>LA VALUTAZIONE NEL D. LGS. 61/17</vt:lpstr>
      <vt:lpstr>LA VALUTAZIONE NEL D. LGS. 61/17</vt:lpstr>
      <vt:lpstr>L'ITER DELLA VALUTAZIONE</vt:lpstr>
      <vt:lpstr>LA NOTA BRUSCHI (PROT. 388 DEL 17 MARZO 2020)</vt:lpstr>
      <vt:lpstr>LA NOTA BRUSCHI (PROT. 388 DEL 17 MARZO 2020)</vt:lpstr>
      <vt:lpstr>LA NOTA BRUSCHI (PROT. 388 DEL 17 MARZO 2020)</vt:lpstr>
      <vt:lpstr>LA NOTA BRUSCHI (PROT. 388 DEL 17 MARZO 2020)</vt:lpstr>
      <vt:lpstr>OSSERVAZIONI</vt:lpstr>
      <vt:lpstr>PROPOSTE OPERATIVE</vt:lpstr>
      <vt:lpstr>IN ULTIMO: IL VALORE GIURIDICO DELLE "PROVE A DISTANZA"</vt:lpstr>
      <vt:lpstr>IN ULTIMO: IL VALORE GIURIDICO DELLE "PROVE A DISTANZA"</vt:lpstr>
      <vt:lpstr>IN ULTIMO: IL VALORE GIURIDICO DELLE "PROVE A DISTANZA"</vt:lpstr>
      <vt:lpstr>IN ULTIMO: IL VALORE GIURIDICO DELLE "PROVE A DISTANZA"</vt:lpstr>
      <vt:lpstr>IN ULTIMO: IL VALORE GIURIDICO DELLE "PROVE A DISTANZA"</vt:lpstr>
      <vt:lpstr>IN ULTIMO: IL VALORE GIURIDICO DELLE "PROVE A DISTANZA"</vt:lpstr>
      <vt:lpstr>GRAZIE PER L'ATTENZIONE!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cristina reinero</cp:lastModifiedBy>
  <cp:revision>2</cp:revision>
  <dcterms:created xsi:type="dcterms:W3CDTF">2020-03-22T17:19:12Z</dcterms:created>
  <dcterms:modified xsi:type="dcterms:W3CDTF">2020-03-22T17:46:49Z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2020-03-21T00:00:00Z</vt:filetime>
  </property>
  <property fmtid="{D5CDD505-2E9C-101B-9397-08002B2CF9AE}" pid="3" name="LastSaved">
    <vt:filetime>2020-03-22T00:00:00Z</vt:filetime>
  </property>
</Properties>
</file>